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Override PartName="/ppt/diagrams/quickStyle1.xml" ContentType="application/vnd.openxmlformats-officedocument.drawingml.diagramStyle+xml"/>
  <Default Extension="jpeg" ContentType="image/jpeg"/>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303" r:id="rId3"/>
    <p:sldId id="349" r:id="rId4"/>
    <p:sldId id="304" r:id="rId5"/>
    <p:sldId id="305" r:id="rId6"/>
    <p:sldId id="306" r:id="rId7"/>
    <p:sldId id="307" r:id="rId8"/>
    <p:sldId id="362" r:id="rId9"/>
    <p:sldId id="361" r:id="rId10"/>
    <p:sldId id="308" r:id="rId11"/>
    <p:sldId id="350" r:id="rId12"/>
    <p:sldId id="310" r:id="rId13"/>
    <p:sldId id="351" r:id="rId14"/>
    <p:sldId id="311" r:id="rId15"/>
    <p:sldId id="360" r:id="rId16"/>
    <p:sldId id="312" r:id="rId17"/>
    <p:sldId id="314" r:id="rId18"/>
    <p:sldId id="313" r:id="rId19"/>
    <p:sldId id="315" r:id="rId20"/>
    <p:sldId id="321" r:id="rId21"/>
    <p:sldId id="358" r:id="rId22"/>
    <p:sldId id="352" r:id="rId23"/>
    <p:sldId id="316" r:id="rId24"/>
    <p:sldId id="317" r:id="rId25"/>
    <p:sldId id="353" r:id="rId26"/>
    <p:sldId id="318" r:id="rId27"/>
    <p:sldId id="320" r:id="rId28"/>
    <p:sldId id="319" r:id="rId29"/>
    <p:sldId id="354" r:id="rId30"/>
    <p:sldId id="322" r:id="rId31"/>
    <p:sldId id="359"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55" r:id="rId56"/>
    <p:sldId id="346" r:id="rId57"/>
    <p:sldId id="347" r:id="rId58"/>
    <p:sldId id="348" r:id="rId59"/>
    <p:sldId id="356"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50"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9754A-3665-4C64-B4D4-268EC31290F9}" type="doc">
      <dgm:prSet loTypeId="urn:microsoft.com/office/officeart/2005/8/layout/pyramid2" loCatId="list" qsTypeId="urn:microsoft.com/office/officeart/2005/8/quickstyle/simple1" qsCatId="simple" csTypeId="urn:microsoft.com/office/officeart/2005/8/colors/colorful5" csCatId="colorful" phldr="1"/>
      <dgm:spPr/>
    </dgm:pt>
    <dgm:pt modelId="{79E49B0A-E337-453B-B321-D45B9CA67291}">
      <dgm:prSet/>
      <dgm:spPr/>
      <dgm:t>
        <a:bodyPr/>
        <a:lstStyle/>
        <a:p>
          <a:pPr algn="l"/>
          <a:r>
            <a:rPr lang="en-US" dirty="0" smtClean="0"/>
            <a:t>6. Institutionalization</a:t>
          </a:r>
          <a:endParaRPr lang="en-US" dirty="0"/>
        </a:p>
      </dgm:t>
    </dgm:pt>
    <dgm:pt modelId="{38C7CF98-7A62-482F-B1D2-1909AB8CB330}" type="parTrans" cxnId="{1511E787-B291-483E-B9A9-9CF099A1BA2D}">
      <dgm:prSet/>
      <dgm:spPr/>
      <dgm:t>
        <a:bodyPr/>
        <a:lstStyle/>
        <a:p>
          <a:endParaRPr lang="en-US"/>
        </a:p>
      </dgm:t>
    </dgm:pt>
    <dgm:pt modelId="{483602BA-36F7-42DF-8D09-D699ECECEEAF}" type="sibTrans" cxnId="{1511E787-B291-483E-B9A9-9CF099A1BA2D}">
      <dgm:prSet/>
      <dgm:spPr/>
      <dgm:t>
        <a:bodyPr/>
        <a:lstStyle/>
        <a:p>
          <a:endParaRPr lang="en-US"/>
        </a:p>
      </dgm:t>
    </dgm:pt>
    <dgm:pt modelId="{8972F2FB-E7DB-4337-92C5-6C50DCA31CE2}">
      <dgm:prSet phldrT="[Text]"/>
      <dgm:spPr/>
      <dgm:t>
        <a:bodyPr/>
        <a:lstStyle/>
        <a:p>
          <a:pPr algn="l"/>
          <a:r>
            <a:rPr lang="en-US" dirty="0" smtClean="0"/>
            <a:t>2. Framework development</a:t>
          </a:r>
          <a:endParaRPr lang="en-US" dirty="0"/>
        </a:p>
      </dgm:t>
    </dgm:pt>
    <dgm:pt modelId="{E0D2D668-E4FA-4D96-B53F-A396E7B14E40}" type="parTrans" cxnId="{903E48E3-65B8-4FA4-BA75-9DF892B5CF15}">
      <dgm:prSet/>
      <dgm:spPr/>
      <dgm:t>
        <a:bodyPr/>
        <a:lstStyle/>
        <a:p>
          <a:endParaRPr lang="en-US"/>
        </a:p>
      </dgm:t>
    </dgm:pt>
    <dgm:pt modelId="{6DF14D50-DFA9-481F-B711-934411ED2256}" type="sibTrans" cxnId="{903E48E3-65B8-4FA4-BA75-9DF892B5CF15}">
      <dgm:prSet/>
      <dgm:spPr/>
      <dgm:t>
        <a:bodyPr/>
        <a:lstStyle/>
        <a:p>
          <a:endParaRPr lang="en-US"/>
        </a:p>
      </dgm:t>
    </dgm:pt>
    <dgm:pt modelId="{21D40C36-A6C4-4864-AB2F-7B4FC6BBF363}">
      <dgm:prSet phldrT="[Text]"/>
      <dgm:spPr/>
      <dgm:t>
        <a:bodyPr/>
        <a:lstStyle/>
        <a:p>
          <a:pPr algn="l"/>
          <a:r>
            <a:rPr lang="en-US" dirty="0" smtClean="0"/>
            <a:t>1. Conceptualization</a:t>
          </a:r>
          <a:endParaRPr lang="en-US" dirty="0"/>
        </a:p>
      </dgm:t>
    </dgm:pt>
    <dgm:pt modelId="{FB26A9AE-9409-4F5D-9A7B-1D57FF34C6E1}" type="parTrans" cxnId="{7AF011A0-C3D1-48B9-867E-2B34D2666BEC}">
      <dgm:prSet/>
      <dgm:spPr/>
      <dgm:t>
        <a:bodyPr/>
        <a:lstStyle/>
        <a:p>
          <a:endParaRPr lang="en-US"/>
        </a:p>
      </dgm:t>
    </dgm:pt>
    <dgm:pt modelId="{1505AF7A-61E5-4EF3-80EA-7C88B2BFA2A1}" type="sibTrans" cxnId="{7AF011A0-C3D1-48B9-867E-2B34D2666BEC}">
      <dgm:prSet/>
      <dgm:spPr/>
      <dgm:t>
        <a:bodyPr/>
        <a:lstStyle/>
        <a:p>
          <a:endParaRPr lang="en-US"/>
        </a:p>
      </dgm:t>
    </dgm:pt>
    <dgm:pt modelId="{57027641-93AA-48C0-A871-F6B260DB962C}">
      <dgm:prSet phldrT="[Text]"/>
      <dgm:spPr/>
      <dgm:t>
        <a:bodyPr/>
        <a:lstStyle/>
        <a:p>
          <a:pPr algn="l"/>
          <a:r>
            <a:rPr lang="en-US" dirty="0" smtClean="0"/>
            <a:t>3. Model plan</a:t>
          </a:r>
          <a:endParaRPr lang="en-US" dirty="0"/>
        </a:p>
      </dgm:t>
    </dgm:pt>
    <dgm:pt modelId="{C33AD0D5-392A-4451-AF63-FDE749B9F7CB}" type="parTrans" cxnId="{40E1C144-0942-47C6-9BA4-D37BD0130E5C}">
      <dgm:prSet/>
      <dgm:spPr/>
      <dgm:t>
        <a:bodyPr/>
        <a:lstStyle/>
        <a:p>
          <a:endParaRPr lang="en-US"/>
        </a:p>
      </dgm:t>
    </dgm:pt>
    <dgm:pt modelId="{09E6B263-E293-4AA3-B3C0-794D3AA4C08B}" type="sibTrans" cxnId="{40E1C144-0942-47C6-9BA4-D37BD0130E5C}">
      <dgm:prSet/>
      <dgm:spPr/>
      <dgm:t>
        <a:bodyPr/>
        <a:lstStyle/>
        <a:p>
          <a:endParaRPr lang="en-US"/>
        </a:p>
      </dgm:t>
    </dgm:pt>
    <dgm:pt modelId="{7EA84BC3-DE68-43C3-AC67-5E46469440DC}">
      <dgm:prSet/>
      <dgm:spPr/>
      <dgm:t>
        <a:bodyPr/>
        <a:lstStyle/>
        <a:p>
          <a:pPr algn="l"/>
          <a:r>
            <a:rPr lang="en-US" dirty="0" smtClean="0"/>
            <a:t>4. Replication</a:t>
          </a:r>
          <a:endParaRPr lang="en-US" dirty="0"/>
        </a:p>
      </dgm:t>
    </dgm:pt>
    <dgm:pt modelId="{5160AA57-8EB7-4CDF-8A81-B3010773FDB0}" type="parTrans" cxnId="{9E753951-0365-4E26-9ED0-52E348949648}">
      <dgm:prSet/>
      <dgm:spPr/>
      <dgm:t>
        <a:bodyPr/>
        <a:lstStyle/>
        <a:p>
          <a:endParaRPr lang="en-US"/>
        </a:p>
      </dgm:t>
    </dgm:pt>
    <dgm:pt modelId="{A6144F79-92AD-4826-9D6C-10C3DEBADFF5}" type="sibTrans" cxnId="{9E753951-0365-4E26-9ED0-52E348949648}">
      <dgm:prSet/>
      <dgm:spPr/>
      <dgm:t>
        <a:bodyPr/>
        <a:lstStyle/>
        <a:p>
          <a:endParaRPr lang="en-US"/>
        </a:p>
      </dgm:t>
    </dgm:pt>
    <dgm:pt modelId="{7FDA93FE-872A-4F68-BB45-6B63A657502A}">
      <dgm:prSet/>
      <dgm:spPr/>
      <dgm:t>
        <a:bodyPr/>
        <a:lstStyle/>
        <a:p>
          <a:pPr algn="l"/>
          <a:r>
            <a:rPr lang="en-US" dirty="0" smtClean="0"/>
            <a:t>5. Scale up</a:t>
          </a:r>
          <a:endParaRPr lang="en-US" dirty="0"/>
        </a:p>
      </dgm:t>
    </dgm:pt>
    <dgm:pt modelId="{333583B8-53D3-4063-A73A-AC9D9B9999CB}" type="parTrans" cxnId="{CB8F4200-D2B1-43C4-B1E5-4DEAB9930AB7}">
      <dgm:prSet/>
      <dgm:spPr/>
      <dgm:t>
        <a:bodyPr/>
        <a:lstStyle/>
        <a:p>
          <a:endParaRPr lang="en-US"/>
        </a:p>
      </dgm:t>
    </dgm:pt>
    <dgm:pt modelId="{8D5DC544-6FF5-4C50-98FB-F9D85CFF63EF}" type="sibTrans" cxnId="{CB8F4200-D2B1-43C4-B1E5-4DEAB9930AB7}">
      <dgm:prSet/>
      <dgm:spPr/>
      <dgm:t>
        <a:bodyPr/>
        <a:lstStyle/>
        <a:p>
          <a:endParaRPr lang="en-US"/>
        </a:p>
      </dgm:t>
    </dgm:pt>
    <dgm:pt modelId="{2A1C697C-3CD4-467B-A38A-4B2EE2BE7804}" type="pres">
      <dgm:prSet presAssocID="{B4F9754A-3665-4C64-B4D4-268EC31290F9}" presName="compositeShape" presStyleCnt="0">
        <dgm:presLayoutVars>
          <dgm:dir/>
          <dgm:resizeHandles/>
        </dgm:presLayoutVars>
      </dgm:prSet>
      <dgm:spPr/>
    </dgm:pt>
    <dgm:pt modelId="{D195A039-85E0-4F99-BA0C-53EFB2DEA20F}" type="pres">
      <dgm:prSet presAssocID="{B4F9754A-3665-4C64-B4D4-268EC31290F9}" presName="pyramid" presStyleLbl="node1" presStyleIdx="0" presStyleCnt="1"/>
      <dgm:spPr/>
    </dgm:pt>
    <dgm:pt modelId="{BFDE6489-1BFE-45A7-BE3A-7FC277091DBD}" type="pres">
      <dgm:prSet presAssocID="{B4F9754A-3665-4C64-B4D4-268EC31290F9}" presName="theList" presStyleCnt="0"/>
      <dgm:spPr/>
    </dgm:pt>
    <dgm:pt modelId="{B8C47A77-1075-4E72-87FE-4EEC8E663C0A}" type="pres">
      <dgm:prSet presAssocID="{79E49B0A-E337-453B-B321-D45B9CA67291}" presName="aNode" presStyleLbl="fgAcc1" presStyleIdx="0" presStyleCnt="6">
        <dgm:presLayoutVars>
          <dgm:bulletEnabled val="1"/>
        </dgm:presLayoutVars>
      </dgm:prSet>
      <dgm:spPr/>
      <dgm:t>
        <a:bodyPr/>
        <a:lstStyle/>
        <a:p>
          <a:endParaRPr lang="en-US"/>
        </a:p>
      </dgm:t>
    </dgm:pt>
    <dgm:pt modelId="{777C036C-06C6-4F6F-A269-36C41F9DEE83}" type="pres">
      <dgm:prSet presAssocID="{79E49B0A-E337-453B-B321-D45B9CA67291}" presName="aSpace" presStyleCnt="0"/>
      <dgm:spPr/>
    </dgm:pt>
    <dgm:pt modelId="{6A6EB975-C230-4B63-B7ED-15D65DE50A54}" type="pres">
      <dgm:prSet presAssocID="{7FDA93FE-872A-4F68-BB45-6B63A657502A}" presName="aNode" presStyleLbl="fgAcc1" presStyleIdx="1" presStyleCnt="6">
        <dgm:presLayoutVars>
          <dgm:bulletEnabled val="1"/>
        </dgm:presLayoutVars>
      </dgm:prSet>
      <dgm:spPr/>
      <dgm:t>
        <a:bodyPr/>
        <a:lstStyle/>
        <a:p>
          <a:endParaRPr lang="en-US"/>
        </a:p>
      </dgm:t>
    </dgm:pt>
    <dgm:pt modelId="{CB3EE750-E69E-488F-A0D1-40ED85E52DA6}" type="pres">
      <dgm:prSet presAssocID="{7FDA93FE-872A-4F68-BB45-6B63A657502A}" presName="aSpace" presStyleCnt="0"/>
      <dgm:spPr/>
    </dgm:pt>
    <dgm:pt modelId="{AB2CBE7B-FE18-4DA6-86C9-6F4EB9583779}" type="pres">
      <dgm:prSet presAssocID="{7EA84BC3-DE68-43C3-AC67-5E46469440DC}" presName="aNode" presStyleLbl="fgAcc1" presStyleIdx="2" presStyleCnt="6">
        <dgm:presLayoutVars>
          <dgm:bulletEnabled val="1"/>
        </dgm:presLayoutVars>
      </dgm:prSet>
      <dgm:spPr/>
      <dgm:t>
        <a:bodyPr/>
        <a:lstStyle/>
        <a:p>
          <a:endParaRPr lang="en-US"/>
        </a:p>
      </dgm:t>
    </dgm:pt>
    <dgm:pt modelId="{31D65E6C-E616-4A9F-9BD4-D093A8BD566B}" type="pres">
      <dgm:prSet presAssocID="{7EA84BC3-DE68-43C3-AC67-5E46469440DC}" presName="aSpace" presStyleCnt="0"/>
      <dgm:spPr/>
    </dgm:pt>
    <dgm:pt modelId="{DB24BB3E-A367-44E4-BFA4-46479644F431}" type="pres">
      <dgm:prSet presAssocID="{57027641-93AA-48C0-A871-F6B260DB962C}" presName="aNode" presStyleLbl="fgAcc1" presStyleIdx="3" presStyleCnt="6">
        <dgm:presLayoutVars>
          <dgm:bulletEnabled val="1"/>
        </dgm:presLayoutVars>
      </dgm:prSet>
      <dgm:spPr/>
      <dgm:t>
        <a:bodyPr/>
        <a:lstStyle/>
        <a:p>
          <a:endParaRPr lang="en-US"/>
        </a:p>
      </dgm:t>
    </dgm:pt>
    <dgm:pt modelId="{C32BBDDF-1835-4DAC-BB93-EF5E3C7C27FC}" type="pres">
      <dgm:prSet presAssocID="{57027641-93AA-48C0-A871-F6B260DB962C}" presName="aSpace" presStyleCnt="0"/>
      <dgm:spPr/>
    </dgm:pt>
    <dgm:pt modelId="{F4FABE0D-686E-4C2D-BF0B-4447BBA7E2C8}" type="pres">
      <dgm:prSet presAssocID="{8972F2FB-E7DB-4337-92C5-6C50DCA31CE2}" presName="aNode" presStyleLbl="fgAcc1" presStyleIdx="4" presStyleCnt="6">
        <dgm:presLayoutVars>
          <dgm:bulletEnabled val="1"/>
        </dgm:presLayoutVars>
      </dgm:prSet>
      <dgm:spPr/>
      <dgm:t>
        <a:bodyPr/>
        <a:lstStyle/>
        <a:p>
          <a:endParaRPr lang="en-US"/>
        </a:p>
      </dgm:t>
    </dgm:pt>
    <dgm:pt modelId="{D2DB13B1-A2B1-4E0F-B949-2B7655907612}" type="pres">
      <dgm:prSet presAssocID="{8972F2FB-E7DB-4337-92C5-6C50DCA31CE2}" presName="aSpace" presStyleCnt="0"/>
      <dgm:spPr/>
    </dgm:pt>
    <dgm:pt modelId="{CB121103-0BAA-4B79-8D1D-72B23BAA91FD}" type="pres">
      <dgm:prSet presAssocID="{21D40C36-A6C4-4864-AB2F-7B4FC6BBF363}" presName="aNode" presStyleLbl="fgAcc1" presStyleIdx="5" presStyleCnt="6">
        <dgm:presLayoutVars>
          <dgm:bulletEnabled val="1"/>
        </dgm:presLayoutVars>
      </dgm:prSet>
      <dgm:spPr/>
      <dgm:t>
        <a:bodyPr/>
        <a:lstStyle/>
        <a:p>
          <a:endParaRPr lang="en-US"/>
        </a:p>
      </dgm:t>
    </dgm:pt>
    <dgm:pt modelId="{6B60843C-3596-46E0-B778-763302FA23AD}" type="pres">
      <dgm:prSet presAssocID="{21D40C36-A6C4-4864-AB2F-7B4FC6BBF363}" presName="aSpace" presStyleCnt="0"/>
      <dgm:spPr/>
    </dgm:pt>
  </dgm:ptLst>
  <dgm:cxnLst>
    <dgm:cxn modelId="{7AF011A0-C3D1-48B9-867E-2B34D2666BEC}" srcId="{B4F9754A-3665-4C64-B4D4-268EC31290F9}" destId="{21D40C36-A6C4-4864-AB2F-7B4FC6BBF363}" srcOrd="5" destOrd="0" parTransId="{FB26A9AE-9409-4F5D-9A7B-1D57FF34C6E1}" sibTransId="{1505AF7A-61E5-4EF3-80EA-7C88B2BFA2A1}"/>
    <dgm:cxn modelId="{A64B9F18-C28E-4739-9CE8-CD7B205D950E}" type="presOf" srcId="{8972F2FB-E7DB-4337-92C5-6C50DCA31CE2}" destId="{F4FABE0D-686E-4C2D-BF0B-4447BBA7E2C8}" srcOrd="0" destOrd="0" presId="urn:microsoft.com/office/officeart/2005/8/layout/pyramid2"/>
    <dgm:cxn modelId="{E293C4BA-0D28-42E0-9CA3-86A533CB7806}" type="presOf" srcId="{57027641-93AA-48C0-A871-F6B260DB962C}" destId="{DB24BB3E-A367-44E4-BFA4-46479644F431}" srcOrd="0" destOrd="0" presId="urn:microsoft.com/office/officeart/2005/8/layout/pyramid2"/>
    <dgm:cxn modelId="{CB8F4200-D2B1-43C4-B1E5-4DEAB9930AB7}" srcId="{B4F9754A-3665-4C64-B4D4-268EC31290F9}" destId="{7FDA93FE-872A-4F68-BB45-6B63A657502A}" srcOrd="1" destOrd="0" parTransId="{333583B8-53D3-4063-A73A-AC9D9B9999CB}" sibTransId="{8D5DC544-6FF5-4C50-98FB-F9D85CFF63EF}"/>
    <dgm:cxn modelId="{B3D6DE09-15C6-4C1E-97DB-0FE5F1B0EE1E}" type="presOf" srcId="{B4F9754A-3665-4C64-B4D4-268EC31290F9}" destId="{2A1C697C-3CD4-467B-A38A-4B2EE2BE7804}" srcOrd="0" destOrd="0" presId="urn:microsoft.com/office/officeart/2005/8/layout/pyramid2"/>
    <dgm:cxn modelId="{1511E787-B291-483E-B9A9-9CF099A1BA2D}" srcId="{B4F9754A-3665-4C64-B4D4-268EC31290F9}" destId="{79E49B0A-E337-453B-B321-D45B9CA67291}" srcOrd="0" destOrd="0" parTransId="{38C7CF98-7A62-482F-B1D2-1909AB8CB330}" sibTransId="{483602BA-36F7-42DF-8D09-D699ECECEEAF}"/>
    <dgm:cxn modelId="{974E4CC3-38A6-4A80-A6C4-F0BE744BAF2A}" type="presOf" srcId="{79E49B0A-E337-453B-B321-D45B9CA67291}" destId="{B8C47A77-1075-4E72-87FE-4EEC8E663C0A}" srcOrd="0" destOrd="0" presId="urn:microsoft.com/office/officeart/2005/8/layout/pyramid2"/>
    <dgm:cxn modelId="{40E1C144-0942-47C6-9BA4-D37BD0130E5C}" srcId="{B4F9754A-3665-4C64-B4D4-268EC31290F9}" destId="{57027641-93AA-48C0-A871-F6B260DB962C}" srcOrd="3" destOrd="0" parTransId="{C33AD0D5-392A-4451-AF63-FDE749B9F7CB}" sibTransId="{09E6B263-E293-4AA3-B3C0-794D3AA4C08B}"/>
    <dgm:cxn modelId="{903E48E3-65B8-4FA4-BA75-9DF892B5CF15}" srcId="{B4F9754A-3665-4C64-B4D4-268EC31290F9}" destId="{8972F2FB-E7DB-4337-92C5-6C50DCA31CE2}" srcOrd="4" destOrd="0" parTransId="{E0D2D668-E4FA-4D96-B53F-A396E7B14E40}" sibTransId="{6DF14D50-DFA9-481F-B711-934411ED2256}"/>
    <dgm:cxn modelId="{613C7AC2-8EA6-4E91-85E8-BEB6AF51843D}" type="presOf" srcId="{7FDA93FE-872A-4F68-BB45-6B63A657502A}" destId="{6A6EB975-C230-4B63-B7ED-15D65DE50A54}" srcOrd="0" destOrd="0" presId="urn:microsoft.com/office/officeart/2005/8/layout/pyramid2"/>
    <dgm:cxn modelId="{1F047911-30EA-4331-8F31-8DB565754F41}" type="presOf" srcId="{21D40C36-A6C4-4864-AB2F-7B4FC6BBF363}" destId="{CB121103-0BAA-4B79-8D1D-72B23BAA91FD}" srcOrd="0" destOrd="0" presId="urn:microsoft.com/office/officeart/2005/8/layout/pyramid2"/>
    <dgm:cxn modelId="{2FF579DE-96C9-471F-A483-8B49B44D29D4}" type="presOf" srcId="{7EA84BC3-DE68-43C3-AC67-5E46469440DC}" destId="{AB2CBE7B-FE18-4DA6-86C9-6F4EB9583779}" srcOrd="0" destOrd="0" presId="urn:microsoft.com/office/officeart/2005/8/layout/pyramid2"/>
    <dgm:cxn modelId="{9E753951-0365-4E26-9ED0-52E348949648}" srcId="{B4F9754A-3665-4C64-B4D4-268EC31290F9}" destId="{7EA84BC3-DE68-43C3-AC67-5E46469440DC}" srcOrd="2" destOrd="0" parTransId="{5160AA57-8EB7-4CDF-8A81-B3010773FDB0}" sibTransId="{A6144F79-92AD-4826-9D6C-10C3DEBADFF5}"/>
    <dgm:cxn modelId="{D50B3641-3D3C-4C40-92DC-6F83AB16D70A}" type="presParOf" srcId="{2A1C697C-3CD4-467B-A38A-4B2EE2BE7804}" destId="{D195A039-85E0-4F99-BA0C-53EFB2DEA20F}" srcOrd="0" destOrd="0" presId="urn:microsoft.com/office/officeart/2005/8/layout/pyramid2"/>
    <dgm:cxn modelId="{19782CD7-9514-47E6-B017-3FAA47840D35}" type="presParOf" srcId="{2A1C697C-3CD4-467B-A38A-4B2EE2BE7804}" destId="{BFDE6489-1BFE-45A7-BE3A-7FC277091DBD}" srcOrd="1" destOrd="0" presId="urn:microsoft.com/office/officeart/2005/8/layout/pyramid2"/>
    <dgm:cxn modelId="{2E2E1CF6-34D2-4B34-9195-5D104D03A9A6}" type="presParOf" srcId="{BFDE6489-1BFE-45A7-BE3A-7FC277091DBD}" destId="{B8C47A77-1075-4E72-87FE-4EEC8E663C0A}" srcOrd="0" destOrd="0" presId="urn:microsoft.com/office/officeart/2005/8/layout/pyramid2"/>
    <dgm:cxn modelId="{E27DFA2F-7636-4B3A-AC03-9A41AE49DA04}" type="presParOf" srcId="{BFDE6489-1BFE-45A7-BE3A-7FC277091DBD}" destId="{777C036C-06C6-4F6F-A269-36C41F9DEE83}" srcOrd="1" destOrd="0" presId="urn:microsoft.com/office/officeart/2005/8/layout/pyramid2"/>
    <dgm:cxn modelId="{C3153EE1-701B-439A-9040-EF6E33DA9706}" type="presParOf" srcId="{BFDE6489-1BFE-45A7-BE3A-7FC277091DBD}" destId="{6A6EB975-C230-4B63-B7ED-15D65DE50A54}" srcOrd="2" destOrd="0" presId="urn:microsoft.com/office/officeart/2005/8/layout/pyramid2"/>
    <dgm:cxn modelId="{436CD024-A92B-4B32-B9BA-C03813BFDB4B}" type="presParOf" srcId="{BFDE6489-1BFE-45A7-BE3A-7FC277091DBD}" destId="{CB3EE750-E69E-488F-A0D1-40ED85E52DA6}" srcOrd="3" destOrd="0" presId="urn:microsoft.com/office/officeart/2005/8/layout/pyramid2"/>
    <dgm:cxn modelId="{6D153BDF-9888-4F64-B608-21EF017AA713}" type="presParOf" srcId="{BFDE6489-1BFE-45A7-BE3A-7FC277091DBD}" destId="{AB2CBE7B-FE18-4DA6-86C9-6F4EB9583779}" srcOrd="4" destOrd="0" presId="urn:microsoft.com/office/officeart/2005/8/layout/pyramid2"/>
    <dgm:cxn modelId="{AB3EFDD6-7A40-4121-B2CE-C9DE4CD5C135}" type="presParOf" srcId="{BFDE6489-1BFE-45A7-BE3A-7FC277091DBD}" destId="{31D65E6C-E616-4A9F-9BD4-D093A8BD566B}" srcOrd="5" destOrd="0" presId="urn:microsoft.com/office/officeart/2005/8/layout/pyramid2"/>
    <dgm:cxn modelId="{0CDCE1C6-2683-4535-8F32-BCA492EAD560}" type="presParOf" srcId="{BFDE6489-1BFE-45A7-BE3A-7FC277091DBD}" destId="{DB24BB3E-A367-44E4-BFA4-46479644F431}" srcOrd="6" destOrd="0" presId="urn:microsoft.com/office/officeart/2005/8/layout/pyramid2"/>
    <dgm:cxn modelId="{1A9D87F0-AFD4-4A37-BDF8-AF501FC06CEB}" type="presParOf" srcId="{BFDE6489-1BFE-45A7-BE3A-7FC277091DBD}" destId="{C32BBDDF-1835-4DAC-BB93-EF5E3C7C27FC}" srcOrd="7" destOrd="0" presId="urn:microsoft.com/office/officeart/2005/8/layout/pyramid2"/>
    <dgm:cxn modelId="{8AC2851F-54CA-4930-A6D8-E88B43A81738}" type="presParOf" srcId="{BFDE6489-1BFE-45A7-BE3A-7FC277091DBD}" destId="{F4FABE0D-686E-4C2D-BF0B-4447BBA7E2C8}" srcOrd="8" destOrd="0" presId="urn:microsoft.com/office/officeart/2005/8/layout/pyramid2"/>
    <dgm:cxn modelId="{7E337EE1-FB6B-467E-A166-6AEB9FA31110}" type="presParOf" srcId="{BFDE6489-1BFE-45A7-BE3A-7FC277091DBD}" destId="{D2DB13B1-A2B1-4E0F-B949-2B7655907612}" srcOrd="9" destOrd="0" presId="urn:microsoft.com/office/officeart/2005/8/layout/pyramid2"/>
    <dgm:cxn modelId="{846A7D64-A945-4914-ABFA-004EAFCE8AD7}" type="presParOf" srcId="{BFDE6489-1BFE-45A7-BE3A-7FC277091DBD}" destId="{CB121103-0BAA-4B79-8D1D-72B23BAA91FD}" srcOrd="10" destOrd="0" presId="urn:microsoft.com/office/officeart/2005/8/layout/pyramid2"/>
    <dgm:cxn modelId="{1F66B06C-C41B-4965-B8A8-A5F8D6C3BDBC}" type="presParOf" srcId="{BFDE6489-1BFE-45A7-BE3A-7FC277091DBD}" destId="{6B60843C-3596-46E0-B778-763302FA23AD}"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5A039-85E0-4F99-BA0C-53EFB2DEA20F}">
      <dsp:nvSpPr>
        <dsp:cNvPr id="0" name=""/>
        <dsp:cNvSpPr/>
      </dsp:nvSpPr>
      <dsp:spPr>
        <a:xfrm>
          <a:off x="1054099" y="0"/>
          <a:ext cx="4064000" cy="40640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47A77-1075-4E72-87FE-4EEC8E663C0A}">
      <dsp:nvSpPr>
        <dsp:cNvPr id="0" name=""/>
        <dsp:cNvSpPr/>
      </dsp:nvSpPr>
      <dsp:spPr>
        <a:xfrm>
          <a:off x="3086099" y="408582"/>
          <a:ext cx="2641600" cy="48101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6. Institutionalization</a:t>
          </a:r>
          <a:endParaRPr lang="en-US" sz="1700" kern="1200" dirty="0"/>
        </a:p>
      </dsp:txBody>
      <dsp:txXfrm>
        <a:off x="3109580" y="432063"/>
        <a:ext cx="2594638" cy="434050"/>
      </dsp:txXfrm>
    </dsp:sp>
    <dsp:sp modelId="{6A6EB975-C230-4B63-B7ED-15D65DE50A54}">
      <dsp:nvSpPr>
        <dsp:cNvPr id="0" name=""/>
        <dsp:cNvSpPr/>
      </dsp:nvSpPr>
      <dsp:spPr>
        <a:xfrm>
          <a:off x="3086099" y="949721"/>
          <a:ext cx="2641600" cy="481012"/>
        </a:xfrm>
        <a:prstGeom prst="round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5. Scale up</a:t>
          </a:r>
          <a:endParaRPr lang="en-US" sz="1700" kern="1200" dirty="0"/>
        </a:p>
      </dsp:txBody>
      <dsp:txXfrm>
        <a:off x="3109580" y="973202"/>
        <a:ext cx="2594638" cy="434050"/>
      </dsp:txXfrm>
    </dsp:sp>
    <dsp:sp modelId="{AB2CBE7B-FE18-4DA6-86C9-6F4EB9583779}">
      <dsp:nvSpPr>
        <dsp:cNvPr id="0" name=""/>
        <dsp:cNvSpPr/>
      </dsp:nvSpPr>
      <dsp:spPr>
        <a:xfrm>
          <a:off x="3086099" y="1490860"/>
          <a:ext cx="2641600" cy="481012"/>
        </a:xfrm>
        <a:prstGeom prst="round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4. Replication</a:t>
          </a:r>
          <a:endParaRPr lang="en-US" sz="1700" kern="1200" dirty="0"/>
        </a:p>
      </dsp:txBody>
      <dsp:txXfrm>
        <a:off x="3109580" y="1514341"/>
        <a:ext cx="2594638" cy="434050"/>
      </dsp:txXfrm>
    </dsp:sp>
    <dsp:sp modelId="{DB24BB3E-A367-44E4-BFA4-46479644F431}">
      <dsp:nvSpPr>
        <dsp:cNvPr id="0" name=""/>
        <dsp:cNvSpPr/>
      </dsp:nvSpPr>
      <dsp:spPr>
        <a:xfrm>
          <a:off x="3086099" y="2032000"/>
          <a:ext cx="2641600" cy="481012"/>
        </a:xfrm>
        <a:prstGeom prst="round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3. Model plan</a:t>
          </a:r>
          <a:endParaRPr lang="en-US" sz="1700" kern="1200" dirty="0"/>
        </a:p>
      </dsp:txBody>
      <dsp:txXfrm>
        <a:off x="3109580" y="2055481"/>
        <a:ext cx="2594638" cy="434050"/>
      </dsp:txXfrm>
    </dsp:sp>
    <dsp:sp modelId="{F4FABE0D-686E-4C2D-BF0B-4447BBA7E2C8}">
      <dsp:nvSpPr>
        <dsp:cNvPr id="0" name=""/>
        <dsp:cNvSpPr/>
      </dsp:nvSpPr>
      <dsp:spPr>
        <a:xfrm>
          <a:off x="3086099" y="2573139"/>
          <a:ext cx="2641600" cy="481012"/>
        </a:xfrm>
        <a:prstGeom prst="round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2. Framework development</a:t>
          </a:r>
          <a:endParaRPr lang="en-US" sz="1700" kern="1200" dirty="0"/>
        </a:p>
      </dsp:txBody>
      <dsp:txXfrm>
        <a:off x="3109580" y="2596620"/>
        <a:ext cx="2594638" cy="434050"/>
      </dsp:txXfrm>
    </dsp:sp>
    <dsp:sp modelId="{CB121103-0BAA-4B79-8D1D-72B23BAA91FD}">
      <dsp:nvSpPr>
        <dsp:cNvPr id="0" name=""/>
        <dsp:cNvSpPr/>
      </dsp:nvSpPr>
      <dsp:spPr>
        <a:xfrm>
          <a:off x="3086099" y="3114278"/>
          <a:ext cx="2641600" cy="481012"/>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1. Conceptualization</a:t>
          </a:r>
          <a:endParaRPr lang="en-US" sz="1700" kern="1200" dirty="0"/>
        </a:p>
      </dsp:txBody>
      <dsp:txXfrm>
        <a:off x="3109580" y="3137759"/>
        <a:ext cx="2594638" cy="4340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627A8-53D4-4753-82C3-EFF46F98C200}" type="datetimeFigureOut">
              <a:rPr lang="en-US" smtClean="0"/>
              <a:pPr/>
              <a:t>4/29/2019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B4408-2F4B-440D-9BFD-F2B4BF46EF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4</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15</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16</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17</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18</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19</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20</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21</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23</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24</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26</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5</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27</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28</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30</a:t>
            </a:fld>
            <a:endParaRPr lang="en-US" dirty="0"/>
          </a:p>
        </p:txBody>
      </p:sp>
      <p:sp>
        <p:nvSpPr>
          <p:cNvPr id="861186" name="Rectangle 2"/>
          <p:cNvSpPr>
            <a:spLocks noGrp="1" noRot="1" noChangeAspect="1" noChangeArrowheads="1" noTextEdit="1"/>
          </p:cNvSpPr>
          <p:nvPr>
            <p:ph type="sldImg"/>
          </p:nvPr>
        </p:nvSpPr>
        <p:spPr>
          <a:xfrm>
            <a:off x="381000" y="685800"/>
            <a:ext cx="6096000" cy="3429000"/>
          </a:xfrm>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31</a:t>
            </a:fld>
            <a:endParaRPr lang="en-US" dirty="0"/>
          </a:p>
        </p:txBody>
      </p:sp>
      <p:sp>
        <p:nvSpPr>
          <p:cNvPr id="861186" name="Rectangle 2"/>
          <p:cNvSpPr>
            <a:spLocks noGrp="1" noRot="1" noChangeAspect="1" noChangeArrowheads="1" noTextEdit="1"/>
          </p:cNvSpPr>
          <p:nvPr>
            <p:ph type="sldImg"/>
          </p:nvPr>
        </p:nvSpPr>
        <p:spPr>
          <a:xfrm>
            <a:off x="381000" y="685800"/>
            <a:ext cx="6096000" cy="3429000"/>
          </a:xfrm>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32</a:t>
            </a:fld>
            <a:endParaRPr lang="en-US" dirty="0"/>
          </a:p>
        </p:txBody>
      </p:sp>
      <p:sp>
        <p:nvSpPr>
          <p:cNvPr id="861186" name="Rectangle 2"/>
          <p:cNvSpPr>
            <a:spLocks noGrp="1" noRot="1" noChangeAspect="1" noChangeArrowheads="1" noTextEdit="1"/>
          </p:cNvSpPr>
          <p:nvPr>
            <p:ph type="sldImg"/>
          </p:nvPr>
        </p:nvSpPr>
        <p:spPr>
          <a:xfrm>
            <a:off x="381000" y="685800"/>
            <a:ext cx="6096000" cy="3429000"/>
          </a:xfrm>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33</a:t>
            </a:fld>
            <a:endParaRPr lang="en-US" dirty="0"/>
          </a:p>
        </p:txBody>
      </p:sp>
      <p:sp>
        <p:nvSpPr>
          <p:cNvPr id="861186" name="Rectangle 2"/>
          <p:cNvSpPr>
            <a:spLocks noGrp="1" noRot="1" noChangeAspect="1" noChangeArrowheads="1" noTextEdit="1"/>
          </p:cNvSpPr>
          <p:nvPr>
            <p:ph type="sldImg"/>
          </p:nvPr>
        </p:nvSpPr>
        <p:spPr>
          <a:xfrm>
            <a:off x="381000" y="685800"/>
            <a:ext cx="6096000" cy="3429000"/>
          </a:xfrm>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34</a:t>
            </a:fld>
            <a:endParaRPr lang="en-US" dirty="0"/>
          </a:p>
        </p:txBody>
      </p:sp>
      <p:sp>
        <p:nvSpPr>
          <p:cNvPr id="861186" name="Rectangle 2"/>
          <p:cNvSpPr>
            <a:spLocks noGrp="1" noRot="1" noChangeAspect="1" noChangeArrowheads="1" noTextEdit="1"/>
          </p:cNvSpPr>
          <p:nvPr>
            <p:ph type="sldImg"/>
          </p:nvPr>
        </p:nvSpPr>
        <p:spPr>
          <a:xfrm>
            <a:off x="381000" y="685800"/>
            <a:ext cx="6096000" cy="3429000"/>
          </a:xfrm>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35</a:t>
            </a:fld>
            <a:endParaRPr lang="en-US" dirty="0"/>
          </a:p>
        </p:txBody>
      </p:sp>
      <p:sp>
        <p:nvSpPr>
          <p:cNvPr id="861186" name="Rectangle 2"/>
          <p:cNvSpPr>
            <a:spLocks noGrp="1" noRot="1" noChangeAspect="1" noChangeArrowheads="1" noTextEdit="1"/>
          </p:cNvSpPr>
          <p:nvPr>
            <p:ph type="sldImg"/>
          </p:nvPr>
        </p:nvSpPr>
        <p:spPr>
          <a:xfrm>
            <a:off x="381000" y="685800"/>
            <a:ext cx="6096000" cy="3429000"/>
          </a:xfrm>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6A56A6-8834-4D5E-83AA-D8E08998490E}"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6A56A6-8834-4D5E-83AA-D8E08998490E}"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6</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7</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8</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9</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10</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12</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D1934961-0F9A-435B-B70C-FC9DDF74D57D}" type="slidenum">
              <a:rPr lang="en-US"/>
              <a:pPr/>
              <a:t>14</a:t>
            </a:fld>
            <a:endParaRPr lang="en-US" dirty="0"/>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219095-5F85-407E-A49D-12269E6D72AE}"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9095-5F85-407E-A49D-12269E6D72AE}"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9095-5F85-407E-A49D-12269E6D72AE}"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9095-5F85-407E-A49D-12269E6D72AE}"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219095-5F85-407E-A49D-12269E6D72AE}"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219095-5F85-407E-A49D-12269E6D72AE}" type="datetimeFigureOut">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219095-5F85-407E-A49D-12269E6D72AE}" type="datetimeFigureOut">
              <a:rPr lang="en-US" smtClean="0"/>
              <a:pPr/>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219095-5F85-407E-A49D-12269E6D72AE}" type="datetimeFigureOut">
              <a:rPr lang="en-US" smtClean="0"/>
              <a:pPr/>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19095-5F85-407E-A49D-12269E6D72AE}" type="datetimeFigureOut">
              <a:rPr lang="en-US" smtClean="0"/>
              <a:pPr/>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19095-5F85-407E-A49D-12269E6D72AE}" type="datetimeFigureOut">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19095-5F85-407E-A49D-12269E6D72AE}" type="datetimeFigureOut">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EF65-8961-494D-BB2D-CA11EAD50A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219095-5F85-407E-A49D-12269E6D72AE}" type="datetimeFigureOut">
              <a:rPr lang="en-US" smtClean="0"/>
              <a:pPr/>
              <a:t>4/29/2019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68BEF65-8961-494D-BB2D-CA11EAD50A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diagramData" Target="../diagrams/data1.xml"/><Relationship Id="rId11" Type="http://schemas.microsoft.com/office/2007/relationships/diagramDrawing" Target="../diagrams/drawing1.xml"/><Relationship Id="rId5" Type="http://schemas.openxmlformats.org/officeDocument/2006/relationships/oleObject" Target="../embeddings/oleObject10.bin"/><Relationship Id="rId4" Type="http://schemas.openxmlformats.org/officeDocument/2006/relationships/notesSlide" Target="../notesSlides/notesSlide10.xml"/><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hyperlink" Target="http://bsdma.org/DMP.aspx?id=2" TargetMode="Externa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vmlDrawing" Target="../drawings/vmlDrawing18.vml"/><Relationship Id="rId5" Type="http://schemas.openxmlformats.org/officeDocument/2006/relationships/oleObject" Target="../embeddings/oleObject18.bin"/><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vmlDrawing" Target="../drawings/vmlDrawing20.vml"/><Relationship Id="rId5" Type="http://schemas.openxmlformats.org/officeDocument/2006/relationships/oleObject" Target="../embeddings/oleObject20.bin"/><Relationship Id="rId4"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oleObject" Target="../embeddings/oleObject22.bin"/><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notesSlide" Target="../notesSlides/notesSlide22.xml"/><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tags" Target="../tags/tag41.xml"/><Relationship Id="rId11" Type="http://schemas.openxmlformats.org/officeDocument/2006/relationships/slideLayout" Target="../slideLayouts/slideLayout2.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vmlDrawing" Target="../drawings/vmlDrawing24.vml"/><Relationship Id="rId5" Type="http://schemas.openxmlformats.org/officeDocument/2006/relationships/oleObject" Target="../embeddings/oleObject24.bin"/><Relationship Id="rId4"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vmlDrawing" Target="../drawings/vmlDrawing25.vml"/><Relationship Id="rId5" Type="http://schemas.openxmlformats.org/officeDocument/2006/relationships/oleObject" Target="../embeddings/oleObject25.bin"/><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vmlDrawing" Target="../drawings/vmlDrawing26.vml"/><Relationship Id="rId5" Type="http://schemas.openxmlformats.org/officeDocument/2006/relationships/oleObject" Target="../embeddings/oleObject26.bin"/><Relationship Id="rId4"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vmlDrawing" Target="../drawings/vmlDrawing27.vml"/><Relationship Id="rId5" Type="http://schemas.openxmlformats.org/officeDocument/2006/relationships/oleObject" Target="../embeddings/oleObject27.bin"/><Relationship Id="rId4"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6.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24.jpeg"/><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1012"/>
            <a:ext cx="9144000" cy="2700338"/>
          </a:xfrm>
          <a:solidFill>
            <a:srgbClr val="92D050"/>
          </a:solidFill>
        </p:spPr>
        <p:txBody>
          <a:bodyPr>
            <a:normAutofit/>
          </a:bodyPr>
          <a:lstStyle/>
          <a:p>
            <a:r>
              <a:rPr lang="en-US" sz="3200" b="1" i="1" dirty="0" smtClean="0">
                <a:solidFill>
                  <a:srgbClr val="002060"/>
                </a:solidFill>
                <a:latin typeface="Arial" pitchFamily="34" charset="0"/>
                <a:cs typeface="Arial" pitchFamily="34" charset="0"/>
              </a:rPr>
              <a:t>Making of District Disaster Management Plans</a:t>
            </a:r>
            <a:r>
              <a:rPr lang="en-US" sz="3600" b="1" i="1" dirty="0" smtClean="0">
                <a:solidFill>
                  <a:srgbClr val="002060"/>
                </a:solidFill>
                <a:latin typeface="Arial" pitchFamily="34" charset="0"/>
                <a:cs typeface="Arial" pitchFamily="34" charset="0"/>
              </a:rPr>
              <a:t/>
            </a:r>
            <a:br>
              <a:rPr lang="en-US" sz="3600" b="1" i="1" dirty="0" smtClean="0">
                <a:solidFill>
                  <a:srgbClr val="002060"/>
                </a:solidFill>
                <a:latin typeface="Arial" pitchFamily="34" charset="0"/>
                <a:cs typeface="Arial" pitchFamily="34" charset="0"/>
              </a:rPr>
            </a:br>
            <a:r>
              <a:rPr lang="en-US" sz="3600" b="1" i="1" dirty="0" smtClean="0">
                <a:solidFill>
                  <a:srgbClr val="002060"/>
                </a:solidFill>
                <a:latin typeface="Arial" pitchFamily="34" charset="0"/>
                <a:cs typeface="Arial" pitchFamily="34" charset="0"/>
              </a:rPr>
              <a:t/>
            </a:r>
            <a:br>
              <a:rPr lang="en-US" sz="3600" b="1" i="1" dirty="0" smtClean="0">
                <a:solidFill>
                  <a:srgbClr val="002060"/>
                </a:solidFill>
                <a:latin typeface="Arial" pitchFamily="34" charset="0"/>
                <a:cs typeface="Arial" pitchFamily="34" charset="0"/>
              </a:rPr>
            </a:br>
            <a:r>
              <a:rPr lang="en-US" sz="3600" b="1" i="1" u="sng" dirty="0" smtClean="0">
                <a:solidFill>
                  <a:srgbClr val="002060"/>
                </a:solidFill>
                <a:latin typeface="Arial" pitchFamily="34" charset="0"/>
                <a:cs typeface="Arial" pitchFamily="34" charset="0"/>
              </a:rPr>
              <a:t>A process outline</a:t>
            </a:r>
            <a:endParaRPr lang="en-US" sz="3600" b="1" i="1" u="sng"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1748"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Offences and Penalties</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1388760"/>
            <a:ext cx="8174652" cy="1292662"/>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pPr>
            <a:r>
              <a:rPr lang="en-US" altLang="ko-KR" sz="1400" b="1" i="1" dirty="0" smtClean="0">
                <a:latin typeface="Arial" pitchFamily="34" charset="0"/>
                <a:ea typeface="굴림" pitchFamily="50" charset="-127"/>
                <a:cs typeface="Arial" pitchFamily="34" charset="0"/>
              </a:rPr>
              <a:t>Section 51</a:t>
            </a:r>
          </a:p>
          <a:p>
            <a:pPr marL="599979" lvl="2" indent="-142875" defTabSz="895350">
              <a:buSzPct val="120000"/>
              <a:buFontTx/>
              <a:buChar char="•"/>
            </a:pPr>
            <a:r>
              <a:rPr lang="en-US" altLang="ko-KR" sz="1400" b="0" i="1" dirty="0" smtClean="0">
                <a:latin typeface="Arial" pitchFamily="34" charset="0"/>
                <a:ea typeface="굴림" pitchFamily="50" charset="-127"/>
                <a:cs typeface="Arial" pitchFamily="34" charset="0"/>
              </a:rPr>
              <a:t>Imprisonment of </a:t>
            </a:r>
            <a:r>
              <a:rPr lang="en-US" altLang="ko-KR" sz="1400" b="0" i="1" dirty="0" err="1" smtClean="0">
                <a:latin typeface="Arial" pitchFamily="34" charset="0"/>
                <a:ea typeface="굴림" pitchFamily="50" charset="-127"/>
                <a:cs typeface="Arial" pitchFamily="34" charset="0"/>
              </a:rPr>
              <a:t>upto</a:t>
            </a:r>
            <a:r>
              <a:rPr lang="en-US" altLang="ko-KR" sz="1400" b="0" i="1" dirty="0" smtClean="0">
                <a:latin typeface="Arial" pitchFamily="34" charset="0"/>
                <a:ea typeface="굴림" pitchFamily="50" charset="-127"/>
                <a:cs typeface="Arial" pitchFamily="34" charset="0"/>
              </a:rPr>
              <a:t> 1 year, or fine, or both.</a:t>
            </a:r>
          </a:p>
          <a:p>
            <a:pPr marL="599979" lvl="2" indent="-142875" defTabSz="895350">
              <a:buSzPct val="120000"/>
              <a:buFontTx/>
              <a:buChar char="•"/>
            </a:pPr>
            <a:r>
              <a:rPr lang="en-US" altLang="ko-KR" sz="1400" b="0" i="1" dirty="0" smtClean="0">
                <a:latin typeface="Arial" pitchFamily="34" charset="0"/>
                <a:ea typeface="굴림" pitchFamily="50" charset="-127"/>
                <a:cs typeface="Arial" pitchFamily="34" charset="0"/>
              </a:rPr>
              <a:t>Imprisonment of </a:t>
            </a:r>
            <a:r>
              <a:rPr lang="en-US" altLang="ko-KR" sz="1400" b="0" i="1" dirty="0" err="1" smtClean="0">
                <a:latin typeface="Arial" pitchFamily="34" charset="0"/>
                <a:ea typeface="굴림" pitchFamily="50" charset="-127"/>
                <a:cs typeface="Arial" pitchFamily="34" charset="0"/>
              </a:rPr>
              <a:t>upto</a:t>
            </a:r>
            <a:r>
              <a:rPr lang="en-US" altLang="ko-KR" sz="1400" b="0" i="1" dirty="0" smtClean="0">
                <a:latin typeface="Arial" pitchFamily="34" charset="0"/>
                <a:ea typeface="굴림" pitchFamily="50" charset="-127"/>
                <a:cs typeface="Arial" pitchFamily="34" charset="0"/>
              </a:rPr>
              <a:t> 2 years (in case of loss of life, or imminent danger thereof)</a:t>
            </a:r>
          </a:p>
          <a:p>
            <a:pPr marL="144463" lvl="1" indent="-142875" defTabSz="895350">
              <a:buSzPct val="120000"/>
              <a:buFontTx/>
              <a:buChar char="•"/>
            </a:pPr>
            <a:endParaRPr lang="en-US" altLang="ko-KR" sz="1400" b="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400" b="1" i="1" dirty="0" smtClean="0">
                <a:latin typeface="Arial" pitchFamily="34" charset="0"/>
                <a:ea typeface="굴림" pitchFamily="50" charset="-127"/>
                <a:cs typeface="Arial" pitchFamily="34" charset="0"/>
              </a:rPr>
              <a:t>Section 52-60</a:t>
            </a:r>
          </a:p>
          <a:p>
            <a:pPr marL="599979" lvl="2" indent="-142875" defTabSz="895350">
              <a:buSzPct val="120000"/>
              <a:buFontTx/>
              <a:buChar char="•"/>
            </a:pPr>
            <a:r>
              <a:rPr lang="en-US" altLang="ko-KR" sz="1400" b="0" i="1" dirty="0" smtClean="0">
                <a:latin typeface="Arial" pitchFamily="34" charset="0"/>
                <a:ea typeface="굴림" pitchFamily="50" charset="-127"/>
                <a:cs typeface="Arial" pitchFamily="34" charset="0"/>
              </a:rPr>
              <a:t>Other important clauses</a:t>
            </a:r>
          </a:p>
        </p:txBody>
      </p:sp>
      <p:sp>
        <p:nvSpPr>
          <p:cNvPr id="57" name="Line 5"/>
          <p:cNvSpPr>
            <a:spLocks noChangeShapeType="1"/>
          </p:cNvSpPr>
          <p:nvPr/>
        </p:nvSpPr>
        <p:spPr bwMode="auto">
          <a:xfrm>
            <a:off x="539408" y="437938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1365445"/>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7" name="Rectangle 6"/>
          <p:cNvSpPr>
            <a:spLocks noChangeArrowheads="1"/>
          </p:cNvSpPr>
          <p:nvPr/>
        </p:nvSpPr>
        <p:spPr bwMode="auto">
          <a:xfrm>
            <a:off x="529350" y="1119721"/>
            <a:ext cx="5439473" cy="215444"/>
          </a:xfrm>
          <a:prstGeom prst="rect">
            <a:avLst/>
          </a:prstGeom>
          <a:noFill/>
          <a:ln w="9525">
            <a:noFill/>
            <a:miter lim="800000"/>
            <a:headEnd/>
            <a:tailEnd/>
          </a:ln>
        </p:spPr>
        <p:txBody>
          <a:bodyPr wrap="square" lIns="0" tIns="0" rIns="0" bIns="0" anchor="b">
            <a:spAutoFit/>
          </a:bodyPr>
          <a:lstStyle/>
          <a:p>
            <a:pPr defTabSz="895350">
              <a:buSzPct val="120000"/>
            </a:pPr>
            <a:r>
              <a:rPr lang="en-US" altLang="ko-KR" sz="1400" b="1" i="1" dirty="0" smtClean="0">
                <a:latin typeface="Arial" pitchFamily="34" charset="0"/>
                <a:ea typeface="굴림" pitchFamily="50" charset="-127"/>
                <a:cs typeface="Arial" pitchFamily="34" charset="0"/>
              </a:rPr>
              <a:t>Chapter X of the DM Act-2005</a:t>
            </a:r>
            <a:endParaRPr lang="en-US" altLang="ko-KR" sz="1400" b="1" i="1" baseline="30000" dirty="0">
              <a:latin typeface="Arial" pitchFamily="34" charset="0"/>
              <a:ea typeface="굴림" pitchFamily="50" charset="-127"/>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DM Act 2005</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666810"/>
            <a:ext cx="7315200" cy="27432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dirty="0" smtClean="0"/>
              <a:t>Background</a:t>
            </a:r>
            <a:endParaRPr lang="en-US" sz="2000" dirty="0" smtClean="0"/>
          </a:p>
          <a:p>
            <a:pPr>
              <a:buFont typeface="Wingdings" pitchFamily="2" charset="2"/>
              <a:buChar char="Ø"/>
            </a:pPr>
            <a:endParaRPr lang="en-AU" sz="2000" dirty="0" smtClean="0"/>
          </a:p>
          <a:p>
            <a:pPr>
              <a:buFont typeface="Wingdings" pitchFamily="2" charset="2"/>
              <a:buChar char="Ø"/>
            </a:pPr>
            <a:r>
              <a:rPr lang="en-AU" sz="2000" b="1" dirty="0" smtClean="0"/>
              <a:t>Rationale for Disaster Management Planning</a:t>
            </a:r>
            <a:endParaRPr lang="en-US" sz="2000" b="1" dirty="0" smtClean="0"/>
          </a:p>
          <a:p>
            <a:pPr>
              <a:buFont typeface="Wingdings" pitchFamily="2" charset="2"/>
              <a:buChar char="Ø"/>
            </a:pPr>
            <a:endParaRPr lang="en-AU" sz="2000" dirty="0" smtClean="0"/>
          </a:p>
          <a:p>
            <a:pPr>
              <a:buFont typeface="Wingdings" pitchFamily="2" charset="2"/>
              <a:buChar char="Ø"/>
            </a:pPr>
            <a:r>
              <a:rPr lang="en-US" sz="2000" dirty="0" smtClean="0"/>
              <a:t>Model DDMP development</a:t>
            </a:r>
          </a:p>
          <a:p>
            <a:pPr>
              <a:buFont typeface="Wingdings" pitchFamily="2" charset="2"/>
              <a:buChar char="Ø"/>
            </a:pPr>
            <a:endParaRPr lang="en-AU" sz="2000" dirty="0" smtClean="0"/>
          </a:p>
          <a:p>
            <a:pPr>
              <a:buFont typeface="Wingdings" pitchFamily="2" charset="2"/>
              <a:buChar char="Ø"/>
            </a:pPr>
            <a:r>
              <a:rPr lang="en-AU" sz="2000" dirty="0" smtClean="0"/>
              <a:t>Scale up of </a:t>
            </a:r>
            <a:r>
              <a:rPr lang="en-AU" sz="2000" dirty="0" err="1" smtClean="0"/>
              <a:t>Madhubani</a:t>
            </a:r>
            <a:r>
              <a:rPr lang="en-AU" sz="2000" dirty="0" smtClean="0"/>
              <a:t> model</a:t>
            </a:r>
          </a:p>
          <a:p>
            <a:pPr>
              <a:buFont typeface="Wingdings" pitchFamily="2" charset="2"/>
              <a:buChar char="Ø"/>
            </a:pPr>
            <a:endParaRPr lang="en-AU" sz="2000" dirty="0" smtClean="0"/>
          </a:p>
          <a:p>
            <a:pPr>
              <a:buFont typeface="Wingdings" pitchFamily="2" charset="2"/>
              <a:buChar char="Ø"/>
            </a:pPr>
            <a:r>
              <a:rPr lang="en-AU" sz="2000" dirty="0" smtClean="0"/>
              <a:t>Contents of DDMPs</a:t>
            </a:r>
          </a:p>
          <a:p>
            <a:pPr>
              <a:buFont typeface="Wingdings" pitchFamily="2" charset="2"/>
              <a:buChar char="Ø"/>
            </a:pPr>
            <a:endParaRPr lang="en-AU" sz="2000" dirty="0" smtClean="0"/>
          </a:p>
          <a:p>
            <a:pPr>
              <a:buFont typeface="Wingdings" pitchFamily="2" charset="2"/>
              <a:buChar char="Ø"/>
            </a:pPr>
            <a:r>
              <a:rPr lang="en-AU" sz="2000"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3796"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Rationale for development of DDMPs</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1388760"/>
            <a:ext cx="7928849" cy="3016210"/>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AU" altLang="ko-KR" sz="1400" b="1" i="1" dirty="0" smtClean="0">
                <a:latin typeface="Arial" pitchFamily="34" charset="0"/>
                <a:ea typeface="굴림" pitchFamily="50" charset="-127"/>
                <a:cs typeface="Arial" pitchFamily="34" charset="0"/>
              </a:rPr>
              <a:t>Disaster Management Act 2005</a:t>
            </a:r>
          </a:p>
          <a:p>
            <a:pPr marL="144463" lvl="1" indent="-142875" defTabSz="895350">
              <a:buSzPct val="120000"/>
              <a:defRPr/>
            </a:pPr>
            <a:r>
              <a:rPr lang="en-US" altLang="ko-KR" sz="1400" b="1" i="1" dirty="0" smtClean="0">
                <a:latin typeface="Arial" pitchFamily="34" charset="0"/>
                <a:ea typeface="굴림" pitchFamily="50" charset="-127"/>
                <a:cs typeface="Arial" pitchFamily="34" charset="0"/>
              </a:rPr>
              <a:t>	</a:t>
            </a:r>
            <a:r>
              <a:rPr lang="en-US" altLang="ko-KR" sz="1400" i="1" dirty="0" smtClean="0">
                <a:latin typeface="Arial" pitchFamily="34" charset="0"/>
                <a:ea typeface="굴림" pitchFamily="50" charset="-127"/>
                <a:cs typeface="Arial" pitchFamily="34" charset="0"/>
              </a:rPr>
              <a:t>Chapter IV, Clause 31(1)</a:t>
            </a:r>
          </a:p>
          <a:p>
            <a:pPr marL="144463" lvl="1" indent="-142875" defTabSz="895350">
              <a:buSzPct val="120000"/>
              <a:buFontTx/>
              <a:buChar char="•"/>
              <a:defRPr/>
            </a:pPr>
            <a:endParaRPr lang="en-US" altLang="ko-KR" sz="1400" b="1"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Gaps in existing DDMP (or non availability of DDMP)</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Usefulness/practicability of DDMPs</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Lack of SOPs, ready </a:t>
            </a:r>
            <a:r>
              <a:rPr lang="en-US" altLang="ko-KR" sz="1400" i="1" dirty="0" err="1" smtClean="0">
                <a:latin typeface="Arial" pitchFamily="34" charset="0"/>
                <a:ea typeface="굴림" pitchFamily="50" charset="-127"/>
                <a:cs typeface="Arial" pitchFamily="34" charset="0"/>
              </a:rPr>
              <a:t>reckoners</a:t>
            </a:r>
            <a:endParaRPr lang="en-US" altLang="ko-KR" sz="1400" i="1" dirty="0" smtClean="0">
              <a:latin typeface="Arial" pitchFamily="34" charset="0"/>
              <a:ea typeface="굴림" pitchFamily="50" charset="-127"/>
              <a:cs typeface="Arial" pitchFamily="34" charset="0"/>
            </a:endParaRP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Poor participation (and ownership) of stakeholders</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Lack of coordinated approach</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Most plans were like directory/inventory</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Plans were rarely used in recent disasters</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Focus on one hazard (flood)</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Lack of DRR approach</a:t>
            </a:r>
          </a:p>
          <a:p>
            <a:pPr marL="601663" lvl="2" indent="-142875" defTabSz="895350">
              <a:buSzPct val="120000"/>
              <a:buFontTx/>
              <a:buChar char="•"/>
              <a:defRPr/>
            </a:pPr>
            <a:r>
              <a:rPr lang="en-US" altLang="ko-KR" sz="1400" i="1" dirty="0" smtClean="0">
                <a:latin typeface="Arial" pitchFamily="34" charset="0"/>
                <a:ea typeface="굴림" pitchFamily="50" charset="-127"/>
                <a:cs typeface="Arial" pitchFamily="34" charset="0"/>
              </a:rPr>
              <a:t>Did not address emerging concerns of climate change, rapid urbanization, crowd management, school safety, hospital safety, industrial preparedness, livestock plan</a:t>
            </a:r>
          </a:p>
        </p:txBody>
      </p:sp>
      <p:sp>
        <p:nvSpPr>
          <p:cNvPr id="57" name="Line 5"/>
          <p:cNvSpPr>
            <a:spLocks noChangeShapeType="1"/>
          </p:cNvSpPr>
          <p:nvPr/>
        </p:nvSpPr>
        <p:spPr bwMode="auto">
          <a:xfrm>
            <a:off x="539408" y="437938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1365445"/>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Review of existing DDMPs of many districts in Bihar, Assam, Rajasthan, Uttarakhand, Gujarat etc.</a:t>
            </a:r>
            <a:endParaRPr lang="de-DE" sz="1000" b="1" i="1" dirty="0">
              <a:solidFill>
                <a:srgbClr val="000000"/>
              </a:solidFill>
              <a:latin typeface="Arial" pitchFamily="34" charset="0"/>
              <a:cs typeface="Arial" pitchFamily="34" charset="0"/>
            </a:endParaRPr>
          </a:p>
        </p:txBody>
      </p:sp>
      <p:sp>
        <p:nvSpPr>
          <p:cNvPr id="10" name="Rectangular Callout 9"/>
          <p:cNvSpPr/>
          <p:nvPr/>
        </p:nvSpPr>
        <p:spPr>
          <a:xfrm>
            <a:off x="6629400" y="438150"/>
            <a:ext cx="2286000" cy="1477328"/>
          </a:xfrm>
          <a:prstGeom prst="wedgeRectCallout">
            <a:avLst>
              <a:gd name="adj1" fmla="val -109799"/>
              <a:gd name="adj2" fmla="val 58692"/>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en-US" dirty="0" smtClean="0"/>
              <a:t>due to non-availability of any model framework, lack of resources and subject matter expertise </a:t>
            </a:r>
            <a:endParaRPr lang="en-US" dirty="0"/>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104040"/>
            <a:ext cx="7315200" cy="27432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dirty="0" smtClean="0"/>
              <a:t>Background</a:t>
            </a:r>
            <a:endParaRPr lang="en-US" sz="2000" dirty="0" smtClean="0"/>
          </a:p>
          <a:p>
            <a:pPr>
              <a:buFont typeface="Wingdings" pitchFamily="2" charset="2"/>
              <a:buChar char="Ø"/>
            </a:pPr>
            <a:endParaRPr lang="en-AU" sz="2000" dirty="0" smtClean="0"/>
          </a:p>
          <a:p>
            <a:pPr>
              <a:buFont typeface="Wingdings" pitchFamily="2" charset="2"/>
              <a:buChar char="Ø"/>
            </a:pPr>
            <a:r>
              <a:rPr lang="en-AU" sz="2000" dirty="0" smtClean="0"/>
              <a:t>Rationale for Disaster Management Planning</a:t>
            </a:r>
            <a:endParaRPr lang="en-US" sz="2000" dirty="0" smtClean="0"/>
          </a:p>
          <a:p>
            <a:pPr>
              <a:buFont typeface="Wingdings" pitchFamily="2" charset="2"/>
              <a:buChar char="Ø"/>
            </a:pPr>
            <a:endParaRPr lang="en-AU" sz="2000" dirty="0" smtClean="0"/>
          </a:p>
          <a:p>
            <a:pPr>
              <a:buFont typeface="Wingdings" pitchFamily="2" charset="2"/>
              <a:buChar char="Ø"/>
            </a:pPr>
            <a:r>
              <a:rPr lang="en-US" sz="2000" b="1" dirty="0" smtClean="0"/>
              <a:t>Model DDMP development</a:t>
            </a:r>
          </a:p>
          <a:p>
            <a:pPr>
              <a:buFont typeface="Wingdings" pitchFamily="2" charset="2"/>
              <a:buChar char="Ø"/>
            </a:pPr>
            <a:endParaRPr lang="en-AU" sz="2000" dirty="0" smtClean="0"/>
          </a:p>
          <a:p>
            <a:pPr>
              <a:buFont typeface="Wingdings" pitchFamily="2" charset="2"/>
              <a:buChar char="Ø"/>
            </a:pPr>
            <a:r>
              <a:rPr lang="en-AU" sz="2000" dirty="0" smtClean="0"/>
              <a:t>Scale up of </a:t>
            </a:r>
            <a:r>
              <a:rPr lang="en-AU" sz="2000" dirty="0" err="1" smtClean="0"/>
              <a:t>Madhubani</a:t>
            </a:r>
            <a:r>
              <a:rPr lang="en-AU" sz="2000" dirty="0" smtClean="0"/>
              <a:t> model</a:t>
            </a:r>
          </a:p>
          <a:p>
            <a:pPr>
              <a:buFont typeface="Wingdings" pitchFamily="2" charset="2"/>
              <a:buChar char="Ø"/>
            </a:pPr>
            <a:endParaRPr lang="en-AU" sz="2000" dirty="0" smtClean="0"/>
          </a:p>
          <a:p>
            <a:pPr>
              <a:buFont typeface="Wingdings" pitchFamily="2" charset="2"/>
              <a:buChar char="Ø"/>
            </a:pPr>
            <a:r>
              <a:rPr lang="en-AU" sz="2000" dirty="0" smtClean="0"/>
              <a:t>Contents of DDMPs</a:t>
            </a:r>
          </a:p>
          <a:p>
            <a:pPr>
              <a:buFont typeface="Wingdings" pitchFamily="2" charset="2"/>
              <a:buChar char="Ø"/>
            </a:pPr>
            <a:endParaRPr lang="en-AU" sz="2000" dirty="0" smtClean="0"/>
          </a:p>
          <a:p>
            <a:pPr>
              <a:buFont typeface="Wingdings" pitchFamily="2" charset="2"/>
              <a:buChar char="Ø"/>
            </a:pPr>
            <a:r>
              <a:rPr lang="en-AU" sz="2000"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4820"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Conceptualization of model DDMP development</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1047750"/>
            <a:ext cx="7928849" cy="3231654"/>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US" altLang="ko-KR" sz="1400" i="1" dirty="0" smtClean="0">
                <a:latin typeface="Arial" pitchFamily="34" charset="0"/>
                <a:ea typeface="굴림" pitchFamily="50" charset="-127"/>
                <a:cs typeface="Arial" pitchFamily="34" charset="0"/>
              </a:rPr>
              <a:t>Review of DDMPs developed by different agencies including NIDM, UNDP etc.</a:t>
            </a:r>
          </a:p>
          <a:p>
            <a:pPr marL="144463" lvl="1" indent="-142875" defTabSz="895350">
              <a:buSzPct val="120000"/>
              <a:buFontTx/>
              <a:buChar char="•"/>
              <a:defRPr/>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i="1" dirty="0" smtClean="0">
                <a:latin typeface="Arial" pitchFamily="34" charset="0"/>
                <a:ea typeface="굴림" pitchFamily="50" charset="-127"/>
                <a:cs typeface="Arial" pitchFamily="34" charset="0"/>
              </a:rPr>
              <a:t>Analysis of critical gaps</a:t>
            </a:r>
          </a:p>
          <a:p>
            <a:pPr marL="144463" lvl="1" indent="-142875" defTabSz="895350">
              <a:buSzPct val="120000"/>
              <a:buFontTx/>
              <a:buChar char="•"/>
              <a:defRPr/>
            </a:pPr>
            <a:endParaRPr lang="en-IN"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400" i="1" dirty="0" smtClean="0">
                <a:latin typeface="Arial" pitchFamily="34" charset="0"/>
                <a:ea typeface="굴림" pitchFamily="50" charset="-127"/>
                <a:cs typeface="Arial" pitchFamily="34" charset="0"/>
              </a:rPr>
              <a:t>Development of framework for DDMP (template vs. framework)</a:t>
            </a:r>
          </a:p>
          <a:p>
            <a:pPr marL="144463" lvl="1" indent="-142875" defTabSz="895350">
              <a:buSzPct val="120000"/>
              <a:buFontTx/>
              <a:buChar char="•"/>
              <a:defRPr/>
            </a:pPr>
            <a:endParaRPr lang="en-IN"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400" i="1" dirty="0" smtClean="0">
                <a:latin typeface="Arial" pitchFamily="34" charset="0"/>
                <a:ea typeface="굴림" pitchFamily="50" charset="-127"/>
                <a:cs typeface="Arial" pitchFamily="34" charset="0"/>
              </a:rPr>
              <a:t>NDMA initiated the process for development of first DDMP pilot at </a:t>
            </a:r>
            <a:r>
              <a:rPr lang="en-IN" altLang="ko-KR" sz="1400" i="1" dirty="0" err="1" smtClean="0">
                <a:latin typeface="Arial" pitchFamily="34" charset="0"/>
                <a:ea typeface="굴림" pitchFamily="50" charset="-127"/>
                <a:cs typeface="Arial" pitchFamily="34" charset="0"/>
              </a:rPr>
              <a:t>Madhubani</a:t>
            </a:r>
            <a:r>
              <a:rPr lang="en-IN" altLang="ko-KR" sz="1400" i="1" dirty="0" smtClean="0">
                <a:latin typeface="Arial" pitchFamily="34" charset="0"/>
                <a:ea typeface="굴림" pitchFamily="50" charset="-127"/>
                <a:cs typeface="Arial" pitchFamily="34" charset="0"/>
              </a:rPr>
              <a:t>, Bihar</a:t>
            </a:r>
          </a:p>
          <a:p>
            <a:pPr marL="144463" lvl="1" indent="-142875" defTabSz="895350">
              <a:buSzPct val="120000"/>
              <a:buFontTx/>
              <a:buChar char="•"/>
              <a:defRPr/>
            </a:pPr>
            <a:endParaRPr lang="en-IN"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400" i="1" dirty="0" smtClean="0">
                <a:latin typeface="Arial" pitchFamily="34" charset="0"/>
                <a:ea typeface="굴림" pitchFamily="50" charset="-127"/>
                <a:cs typeface="Arial" pitchFamily="34" charset="0"/>
              </a:rPr>
              <a:t>Formation of Advisory bodies</a:t>
            </a:r>
          </a:p>
          <a:p>
            <a:pPr marL="601663" lvl="2" indent="-142875" defTabSz="895350">
              <a:buSzPct val="120000"/>
              <a:buFontTx/>
              <a:buChar char="•"/>
              <a:defRPr/>
            </a:pPr>
            <a:r>
              <a:rPr lang="en-IN" altLang="ko-KR" sz="1400" b="1" i="1" dirty="0" smtClean="0">
                <a:latin typeface="Arial" pitchFamily="34" charset="0"/>
                <a:ea typeface="굴림" pitchFamily="50" charset="-127"/>
                <a:cs typeface="Arial" pitchFamily="34" charset="0"/>
              </a:rPr>
              <a:t>National level </a:t>
            </a:r>
            <a:r>
              <a:rPr lang="en-IN" altLang="ko-KR" sz="1400" i="1" dirty="0" smtClean="0">
                <a:latin typeface="Arial" pitchFamily="34" charset="0"/>
                <a:ea typeface="굴림" pitchFamily="50" charset="-127"/>
                <a:cs typeface="Arial" pitchFamily="34" charset="0"/>
              </a:rPr>
              <a:t>(led by </a:t>
            </a:r>
            <a:r>
              <a:rPr lang="en-IN" altLang="ko-KR" sz="1400" b="1" i="1" dirty="0" smtClean="0">
                <a:latin typeface="Arial" pitchFamily="34" charset="0"/>
                <a:ea typeface="굴림" pitchFamily="50" charset="-127"/>
                <a:cs typeface="Arial" pitchFamily="34" charset="0"/>
              </a:rPr>
              <a:t>NDMA</a:t>
            </a:r>
            <a:r>
              <a:rPr lang="en-IN" altLang="ko-KR" sz="1400" i="1" dirty="0" smtClean="0">
                <a:latin typeface="Arial" pitchFamily="34" charset="0"/>
                <a:ea typeface="굴림" pitchFamily="50" charset="-127"/>
                <a:cs typeface="Arial" pitchFamily="34" charset="0"/>
              </a:rPr>
              <a:t>-</a:t>
            </a:r>
            <a:r>
              <a:rPr lang="en-IN" altLang="ko-KR" sz="1400" i="1" dirty="0" err="1" smtClean="0">
                <a:latin typeface="Arial" pitchFamily="34" charset="0"/>
                <a:ea typeface="굴림" pitchFamily="50" charset="-127"/>
                <a:cs typeface="Arial" pitchFamily="34" charset="0"/>
              </a:rPr>
              <a:t>Shri</a:t>
            </a:r>
            <a:r>
              <a:rPr lang="en-IN" altLang="ko-KR" sz="1400" i="1" dirty="0" smtClean="0">
                <a:latin typeface="Arial" pitchFamily="34" charset="0"/>
                <a:ea typeface="굴림" pitchFamily="50" charset="-127"/>
                <a:cs typeface="Arial" pitchFamily="34" charset="0"/>
              </a:rPr>
              <a:t>. T. </a:t>
            </a:r>
            <a:r>
              <a:rPr lang="en-IN" altLang="ko-KR" sz="1400" i="1" dirty="0" err="1" smtClean="0">
                <a:latin typeface="Arial" pitchFamily="34" charset="0"/>
                <a:ea typeface="굴림" pitchFamily="50" charset="-127"/>
                <a:cs typeface="Arial" pitchFamily="34" charset="0"/>
              </a:rPr>
              <a:t>Nand</a:t>
            </a:r>
            <a:r>
              <a:rPr lang="en-IN" altLang="ko-KR" sz="1400" i="1" dirty="0" smtClean="0">
                <a:latin typeface="Arial" pitchFamily="34" charset="0"/>
                <a:ea typeface="굴림" pitchFamily="50" charset="-127"/>
                <a:cs typeface="Arial" pitchFamily="34" charset="0"/>
              </a:rPr>
              <a:t> Kumar, Member) + NIDM, IIPA, Tear Fund, UNDP, IFRC, CRS, DCA, EFICOR, </a:t>
            </a:r>
            <a:r>
              <a:rPr lang="en-IN" altLang="ko-KR" sz="1400" i="1" dirty="0" err="1" smtClean="0">
                <a:latin typeface="Arial" pitchFamily="34" charset="0"/>
                <a:ea typeface="굴림" pitchFamily="50" charset="-127"/>
                <a:cs typeface="Arial" pitchFamily="34" charset="0"/>
              </a:rPr>
              <a:t>Cordaid</a:t>
            </a:r>
            <a:r>
              <a:rPr lang="en-IN" altLang="ko-KR" sz="1400" i="1" dirty="0" smtClean="0">
                <a:latin typeface="Arial" pitchFamily="34" charset="0"/>
                <a:ea typeface="굴림" pitchFamily="50" charset="-127"/>
                <a:cs typeface="Arial" pitchFamily="34" charset="0"/>
              </a:rPr>
              <a:t>, Sphere India</a:t>
            </a:r>
          </a:p>
          <a:p>
            <a:pPr marL="601663" lvl="2" indent="-142875" defTabSz="895350">
              <a:buSzPct val="120000"/>
              <a:buFontTx/>
              <a:buChar char="•"/>
              <a:defRPr/>
            </a:pPr>
            <a:endParaRPr lang="en-IN" altLang="ko-KR" sz="1400" i="1" dirty="0" smtClean="0">
              <a:latin typeface="Arial" pitchFamily="34" charset="0"/>
              <a:ea typeface="굴림" pitchFamily="50" charset="-127"/>
              <a:cs typeface="Arial" pitchFamily="34" charset="0"/>
            </a:endParaRPr>
          </a:p>
          <a:p>
            <a:pPr marL="601663" lvl="2" indent="-142875" defTabSz="895350">
              <a:buSzPct val="120000"/>
              <a:buFontTx/>
              <a:buChar char="•"/>
              <a:defRPr/>
            </a:pPr>
            <a:r>
              <a:rPr lang="en-IN" altLang="ko-KR" sz="1400" b="1" i="1" dirty="0" smtClean="0">
                <a:latin typeface="Arial" pitchFamily="34" charset="0"/>
                <a:ea typeface="굴림" pitchFamily="50" charset="-127"/>
                <a:cs typeface="Arial" pitchFamily="34" charset="0"/>
              </a:rPr>
              <a:t>State level </a:t>
            </a:r>
            <a:r>
              <a:rPr lang="en-IN" altLang="ko-KR" sz="1400" i="1" dirty="0" smtClean="0">
                <a:latin typeface="Arial" pitchFamily="34" charset="0"/>
                <a:ea typeface="굴림" pitchFamily="50" charset="-127"/>
                <a:cs typeface="Arial" pitchFamily="34" charset="0"/>
              </a:rPr>
              <a:t>(led by </a:t>
            </a:r>
            <a:r>
              <a:rPr lang="en-IN" altLang="ko-KR" sz="1400" b="1" i="1" dirty="0" smtClean="0">
                <a:latin typeface="Arial" pitchFamily="34" charset="0"/>
                <a:ea typeface="굴림" pitchFamily="50" charset="-127"/>
                <a:cs typeface="Arial" pitchFamily="34" charset="0"/>
              </a:rPr>
              <a:t>BSDMA</a:t>
            </a:r>
            <a:r>
              <a:rPr lang="en-IN" altLang="ko-KR" sz="1400" i="1" dirty="0" smtClean="0">
                <a:latin typeface="Arial" pitchFamily="34" charset="0"/>
                <a:ea typeface="굴림" pitchFamily="50" charset="-127"/>
                <a:cs typeface="Arial" pitchFamily="34" charset="0"/>
              </a:rPr>
              <a:t>-</a:t>
            </a:r>
            <a:r>
              <a:rPr lang="en-IN" altLang="ko-KR" sz="1400" i="1" dirty="0" err="1" smtClean="0">
                <a:latin typeface="Arial" pitchFamily="34" charset="0"/>
                <a:ea typeface="굴림" pitchFamily="50" charset="-127"/>
                <a:cs typeface="Arial" pitchFamily="34" charset="0"/>
              </a:rPr>
              <a:t>Shri</a:t>
            </a:r>
            <a:r>
              <a:rPr lang="en-IN" altLang="ko-KR" sz="1400" i="1" dirty="0" smtClean="0">
                <a:latin typeface="Arial" pitchFamily="34" charset="0"/>
                <a:ea typeface="굴림" pitchFamily="50" charset="-127"/>
                <a:cs typeface="Arial" pitchFamily="34" charset="0"/>
              </a:rPr>
              <a:t>. Anil </a:t>
            </a:r>
            <a:r>
              <a:rPr lang="en-IN" altLang="ko-KR" sz="1400" i="1" dirty="0" err="1" smtClean="0">
                <a:latin typeface="Arial" pitchFamily="34" charset="0"/>
                <a:ea typeface="굴림" pitchFamily="50" charset="-127"/>
                <a:cs typeface="Arial" pitchFamily="34" charset="0"/>
              </a:rPr>
              <a:t>Sinha</a:t>
            </a:r>
            <a:r>
              <a:rPr lang="en-IN" altLang="ko-KR" sz="1400" i="1" dirty="0" smtClean="0">
                <a:latin typeface="Arial" pitchFamily="34" charset="0"/>
                <a:ea typeface="굴림" pitchFamily="50" charset="-127"/>
                <a:cs typeface="Arial" pitchFamily="34" charset="0"/>
              </a:rPr>
              <a:t>, VC) + Dept. of DM, State IAG</a:t>
            </a:r>
          </a:p>
          <a:p>
            <a:pPr marL="601663" lvl="2" indent="-142875" defTabSz="895350">
              <a:buSzPct val="120000"/>
              <a:buFontTx/>
              <a:buChar char="•"/>
              <a:defRPr/>
            </a:pPr>
            <a:endParaRPr lang="en-IN" altLang="ko-KR" sz="1400" i="1" dirty="0" smtClean="0">
              <a:latin typeface="Arial" pitchFamily="34" charset="0"/>
              <a:ea typeface="굴림" pitchFamily="50" charset="-127"/>
              <a:cs typeface="Arial" pitchFamily="34" charset="0"/>
            </a:endParaRPr>
          </a:p>
          <a:p>
            <a:pPr marL="601663" lvl="2" indent="-142875" defTabSz="895350">
              <a:buSzPct val="120000"/>
              <a:buFontTx/>
              <a:buChar char="•"/>
              <a:defRPr/>
            </a:pPr>
            <a:r>
              <a:rPr lang="en-IN" altLang="ko-KR" sz="1400" b="1" i="1" dirty="0" smtClean="0">
                <a:latin typeface="Arial" pitchFamily="34" charset="0"/>
                <a:ea typeface="굴림" pitchFamily="50" charset="-127"/>
                <a:cs typeface="Arial" pitchFamily="34" charset="0"/>
              </a:rPr>
              <a:t>District level </a:t>
            </a:r>
            <a:r>
              <a:rPr lang="en-IN" altLang="ko-KR" sz="1400" i="1" dirty="0" smtClean="0">
                <a:latin typeface="Arial" pitchFamily="34" charset="0"/>
                <a:ea typeface="굴림" pitchFamily="50" charset="-127"/>
                <a:cs typeface="Arial" pitchFamily="34" charset="0"/>
              </a:rPr>
              <a:t>(led by </a:t>
            </a:r>
            <a:r>
              <a:rPr lang="en-IN" altLang="ko-KR" sz="1400" b="1" i="1" dirty="0" smtClean="0">
                <a:latin typeface="Arial" pitchFamily="34" charset="0"/>
                <a:ea typeface="굴림" pitchFamily="50" charset="-127"/>
                <a:cs typeface="Arial" pitchFamily="34" charset="0"/>
              </a:rPr>
              <a:t>DDMA</a:t>
            </a:r>
            <a:r>
              <a:rPr lang="en-IN" altLang="ko-KR" sz="1400" i="1" dirty="0" smtClean="0">
                <a:latin typeface="Arial" pitchFamily="34" charset="0"/>
                <a:ea typeface="굴림" pitchFamily="50" charset="-127"/>
                <a:cs typeface="Arial" pitchFamily="34" charset="0"/>
              </a:rPr>
              <a:t>-</a:t>
            </a:r>
            <a:r>
              <a:rPr lang="en-IN" altLang="ko-KR" sz="1400" i="1" dirty="0" err="1" smtClean="0">
                <a:latin typeface="Arial" pitchFamily="34" charset="0"/>
                <a:ea typeface="굴림" pitchFamily="50" charset="-127"/>
                <a:cs typeface="Arial" pitchFamily="34" charset="0"/>
              </a:rPr>
              <a:t>Shri</a:t>
            </a:r>
            <a:r>
              <a:rPr lang="en-IN" altLang="ko-KR" sz="1400" i="1" dirty="0" smtClean="0">
                <a:latin typeface="Arial" pitchFamily="34" charset="0"/>
                <a:ea typeface="굴림" pitchFamily="50" charset="-127"/>
                <a:cs typeface="Arial" pitchFamily="34" charset="0"/>
              </a:rPr>
              <a:t>. </a:t>
            </a:r>
            <a:r>
              <a:rPr lang="en-IN" altLang="ko-KR" sz="1400" i="1" dirty="0" err="1" smtClean="0">
                <a:latin typeface="Arial" pitchFamily="34" charset="0"/>
                <a:ea typeface="굴림" pitchFamily="50" charset="-127"/>
                <a:cs typeface="Arial" pitchFamily="34" charset="0"/>
              </a:rPr>
              <a:t>Sanjeev</a:t>
            </a:r>
            <a:r>
              <a:rPr lang="en-IN" altLang="ko-KR" sz="1400" i="1" dirty="0" smtClean="0">
                <a:latin typeface="Arial" pitchFamily="34" charset="0"/>
                <a:ea typeface="굴림" pitchFamily="50" charset="-127"/>
                <a:cs typeface="Arial" pitchFamily="34" charset="0"/>
              </a:rPr>
              <a:t> Hans, Chairman) + District IAG</a:t>
            </a:r>
          </a:p>
        </p:txBody>
      </p:sp>
      <p:sp>
        <p:nvSpPr>
          <p:cNvPr id="57" name="Line 5"/>
          <p:cNvSpPr>
            <a:spLocks noChangeShapeType="1"/>
          </p:cNvSpPr>
          <p:nvPr/>
        </p:nvSpPr>
        <p:spPr bwMode="auto">
          <a:xfrm>
            <a:off x="539408" y="437938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9715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Guidance from advisory groups at Natinal, State and District level during development of Model DDMP of Madhubani</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45412" name="think-cell Slide" r:id="rId5"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Six step approach to DDMP development in India</a:t>
            </a:r>
            <a:endParaRPr lang="en-US" sz="2000" b="1" i="1" dirty="0">
              <a:latin typeface="Arial" pitchFamily="34" charset="0"/>
              <a:cs typeface="Arial" pitchFamily="34" charset="0"/>
            </a:endParaRPr>
          </a:p>
        </p:txBody>
      </p:sp>
      <p:graphicFrame>
        <p:nvGraphicFramePr>
          <p:cNvPr id="8" name="Diagram 7"/>
          <p:cNvGraphicFramePr/>
          <p:nvPr/>
        </p:nvGraphicFramePr>
        <p:xfrm>
          <a:off x="1676400" y="590550"/>
          <a:ext cx="67818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5844"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Principles observed in DDMP development</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1388760"/>
            <a:ext cx="7928849" cy="2800767"/>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Inclusive</a:t>
            </a:r>
          </a:p>
          <a:p>
            <a:pPr marL="144463" lvl="1" indent="-142875" defTabSz="895350">
              <a:buSzPct val="120000"/>
              <a:buFontTx/>
              <a:buChar char="•"/>
              <a:defRPr/>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Contextual </a:t>
            </a:r>
            <a:r>
              <a:rPr lang="en-US" altLang="ko-KR" sz="1400" i="1" dirty="0" smtClean="0">
                <a:latin typeface="Arial" pitchFamily="34" charset="0"/>
                <a:ea typeface="굴림" pitchFamily="50" charset="-127"/>
                <a:cs typeface="Arial" pitchFamily="34" charset="0"/>
              </a:rPr>
              <a:t>(with respect to local system, governance, culture, capacity)</a:t>
            </a:r>
            <a:endParaRPr lang="en-US" altLang="ko-KR" sz="1400" b="1"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Bottom-up approach</a:t>
            </a:r>
          </a:p>
          <a:p>
            <a:pPr marL="144463" lvl="1" indent="-142875" defTabSz="895350">
              <a:buSzPct val="120000"/>
              <a:buFontTx/>
              <a:buChar char="•"/>
              <a:defRPr/>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Participatory </a:t>
            </a:r>
            <a:r>
              <a:rPr lang="en-US" altLang="ko-KR" sz="1400" i="1" dirty="0" smtClean="0">
                <a:latin typeface="Arial" pitchFamily="34" charset="0"/>
                <a:ea typeface="굴림" pitchFamily="50" charset="-127"/>
                <a:cs typeface="Arial" pitchFamily="34" charset="0"/>
              </a:rPr>
              <a:t>(Active participation of all stakeholders at various levels)</a:t>
            </a:r>
          </a:p>
          <a:p>
            <a:pPr marL="144463" lvl="1" indent="-142875" defTabSz="895350">
              <a:buSzPct val="120000"/>
              <a:buFontTx/>
              <a:buChar char="•"/>
              <a:defRPr/>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Collaborative </a:t>
            </a:r>
            <a:r>
              <a:rPr lang="en-US" altLang="ko-KR" sz="1400" i="1" dirty="0" smtClean="0">
                <a:latin typeface="Arial" pitchFamily="34" charset="0"/>
                <a:ea typeface="굴림" pitchFamily="50" charset="-127"/>
                <a:cs typeface="Arial" pitchFamily="34" charset="0"/>
              </a:rPr>
              <a:t>(GO-NGO collaboration, joint planning and action)</a:t>
            </a:r>
          </a:p>
          <a:p>
            <a:pPr marL="144463" lvl="1" indent="-142875" defTabSz="895350">
              <a:buSzPct val="120000"/>
              <a:buFontTx/>
              <a:buChar char="•"/>
              <a:defRPr/>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Targeted </a:t>
            </a:r>
            <a:r>
              <a:rPr lang="en-US" altLang="ko-KR" sz="1400" i="1" dirty="0" smtClean="0">
                <a:latin typeface="Arial" pitchFamily="34" charset="0"/>
                <a:ea typeface="굴림" pitchFamily="50" charset="-127"/>
                <a:cs typeface="Arial" pitchFamily="34" charset="0"/>
              </a:rPr>
              <a:t>(Focus on vulnerable geographies and groups)</a:t>
            </a:r>
          </a:p>
          <a:p>
            <a:pPr marL="144463" lvl="1" indent="-142875" defTabSz="895350">
              <a:buSzPct val="120000"/>
              <a:buFontTx/>
              <a:buChar char="•"/>
              <a:defRPr/>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400" b="1" i="1" dirty="0" smtClean="0">
                <a:latin typeface="Arial" pitchFamily="34" charset="0"/>
                <a:ea typeface="굴림" pitchFamily="50" charset="-127"/>
                <a:cs typeface="Arial" pitchFamily="34" charset="0"/>
              </a:rPr>
              <a:t>Sustainability </a:t>
            </a:r>
            <a:r>
              <a:rPr lang="en-US" altLang="ko-KR" sz="1400" i="1" dirty="0" smtClean="0">
                <a:latin typeface="Arial" pitchFamily="34" charset="0"/>
                <a:ea typeface="굴림" pitchFamily="50" charset="-127"/>
                <a:cs typeface="Arial" pitchFamily="34" charset="0"/>
              </a:rPr>
              <a:t>(Alignment and mainstreaming with development programs)</a:t>
            </a:r>
          </a:p>
        </p:txBody>
      </p:sp>
      <p:sp>
        <p:nvSpPr>
          <p:cNvPr id="57" name="Line 5"/>
          <p:cNvSpPr>
            <a:spLocks noChangeShapeType="1"/>
          </p:cNvSpPr>
          <p:nvPr/>
        </p:nvSpPr>
        <p:spPr bwMode="auto">
          <a:xfrm>
            <a:off x="539408" y="437938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1365445"/>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Guidance from advisory groups</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7892"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Strategic policy framework for DDMP development</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829660"/>
            <a:ext cx="8309849" cy="3693319"/>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Ensuring a </a:t>
            </a:r>
            <a:r>
              <a:rPr lang="en-US" altLang="ko-KR" sz="1200" b="1" i="1" dirty="0" smtClean="0">
                <a:latin typeface="Arial" pitchFamily="34" charset="0"/>
                <a:ea typeface="굴림" pitchFamily="50" charset="-127"/>
                <a:cs typeface="Arial" pitchFamily="34" charset="0"/>
              </a:rPr>
              <a:t>comprehensive</a:t>
            </a:r>
            <a:r>
              <a:rPr lang="en-US" altLang="ko-KR" sz="1200" i="1" dirty="0" smtClean="0">
                <a:latin typeface="Arial" pitchFamily="34" charset="0"/>
                <a:ea typeface="굴림" pitchFamily="50" charset="-127"/>
                <a:cs typeface="Arial" pitchFamily="34" charset="0"/>
              </a:rPr>
              <a:t>, </a:t>
            </a:r>
            <a:r>
              <a:rPr lang="en-US" altLang="ko-KR" sz="1200" b="1" i="1" dirty="0" smtClean="0">
                <a:latin typeface="Arial" pitchFamily="34" charset="0"/>
                <a:ea typeface="굴림" pitchFamily="50" charset="-127"/>
                <a:cs typeface="Arial" pitchFamily="34" charset="0"/>
              </a:rPr>
              <a:t>all hazards</a:t>
            </a:r>
            <a:r>
              <a:rPr lang="en-US" altLang="ko-KR" sz="1200" i="1" dirty="0" smtClean="0">
                <a:latin typeface="Arial" pitchFamily="34" charset="0"/>
                <a:ea typeface="굴림" pitchFamily="50" charset="-127"/>
                <a:cs typeface="Arial" pitchFamily="34" charset="0"/>
              </a:rPr>
              <a:t>, </a:t>
            </a:r>
            <a:r>
              <a:rPr lang="en-US" altLang="ko-KR" sz="1200" b="1" i="1" dirty="0" smtClean="0">
                <a:latin typeface="Arial" pitchFamily="34" charset="0"/>
                <a:ea typeface="굴림" pitchFamily="50" charset="-127"/>
                <a:cs typeface="Arial" pitchFamily="34" charset="0"/>
              </a:rPr>
              <a:t>all agencies approach </a:t>
            </a:r>
            <a:r>
              <a:rPr lang="en-US" altLang="ko-KR" sz="1200" i="1" dirty="0" smtClean="0">
                <a:latin typeface="Arial" pitchFamily="34" charset="0"/>
                <a:ea typeface="굴림" pitchFamily="50" charset="-127"/>
                <a:cs typeface="Arial" pitchFamily="34" charset="0"/>
              </a:rPr>
              <a:t>by achieving the right balance of prevention, preparedness, response and recovery; </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Supporting the </a:t>
            </a:r>
            <a:r>
              <a:rPr lang="en-US" altLang="ko-KR" sz="1200" b="1" i="1" dirty="0" smtClean="0">
                <a:latin typeface="Arial" pitchFamily="34" charset="0"/>
                <a:ea typeface="굴림" pitchFamily="50" charset="-127"/>
                <a:cs typeface="Arial" pitchFamily="34" charset="0"/>
              </a:rPr>
              <a:t>mainstreaming of disaster preparedness and mitigation </a:t>
            </a:r>
            <a:r>
              <a:rPr lang="en-US" altLang="ko-KR" sz="1200" i="1" dirty="0" smtClean="0">
                <a:latin typeface="Arial" pitchFamily="34" charset="0"/>
                <a:ea typeface="굴림" pitchFamily="50" charset="-127"/>
                <a:cs typeface="Arial" pitchFamily="34" charset="0"/>
              </a:rPr>
              <a:t>into relevant areas of activity of government, non-government, small business and corporations;</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b="1" i="1" dirty="0" smtClean="0">
                <a:latin typeface="Arial" pitchFamily="34" charset="0"/>
                <a:ea typeface="굴림" pitchFamily="50" charset="-127"/>
                <a:cs typeface="Arial" pitchFamily="34" charset="0"/>
              </a:rPr>
              <a:t>Aligning </a:t>
            </a:r>
            <a:r>
              <a:rPr lang="en-US" altLang="ko-KR" sz="1200" i="1" dirty="0" smtClean="0">
                <a:latin typeface="Arial" pitchFamily="34" charset="0"/>
                <a:ea typeface="굴림" pitchFamily="50" charset="-127"/>
                <a:cs typeface="Arial" pitchFamily="34" charset="0"/>
              </a:rPr>
              <a:t>disaster risk reduction, disaster mitigation, disaster resilience and climate change adaptation </a:t>
            </a:r>
            <a:r>
              <a:rPr lang="en-US" altLang="ko-KR" sz="1200" b="1" i="1" dirty="0" smtClean="0">
                <a:latin typeface="Arial" pitchFamily="34" charset="0"/>
                <a:ea typeface="굴림" pitchFamily="50" charset="-127"/>
                <a:cs typeface="Arial" pitchFamily="34" charset="0"/>
              </a:rPr>
              <a:t>policy and actions with international and national reforms</a:t>
            </a:r>
            <a:r>
              <a:rPr lang="en-US" altLang="ko-KR" sz="1200" i="1" dirty="0" smtClean="0">
                <a:latin typeface="Arial" pitchFamily="34" charset="0"/>
                <a:ea typeface="굴림" pitchFamily="50" charset="-127"/>
                <a:cs typeface="Arial" pitchFamily="34" charset="0"/>
              </a:rPr>
              <a:t>; </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Promoting a </a:t>
            </a:r>
            <a:r>
              <a:rPr lang="en-US" altLang="ko-KR" sz="1200" b="1" i="1" dirty="0" smtClean="0">
                <a:latin typeface="Arial" pitchFamily="34" charset="0"/>
                <a:ea typeface="굴림" pitchFamily="50" charset="-127"/>
                <a:cs typeface="Arial" pitchFamily="34" charset="0"/>
              </a:rPr>
              <a:t>transparent</a:t>
            </a:r>
            <a:r>
              <a:rPr lang="en-US" altLang="ko-KR" sz="1200" i="1" dirty="0" smtClean="0">
                <a:latin typeface="Arial" pitchFamily="34" charset="0"/>
                <a:ea typeface="굴림" pitchFamily="50" charset="-127"/>
                <a:cs typeface="Arial" pitchFamily="34" charset="0"/>
              </a:rPr>
              <a:t>, systematic and consistent approach to disaster risk assessment and management, based on the National Disaster Management Policy/ Act. </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Recognizing the </a:t>
            </a:r>
            <a:r>
              <a:rPr lang="en-US" altLang="ko-KR" sz="1200" b="1" i="1" dirty="0" smtClean="0">
                <a:latin typeface="Arial" pitchFamily="34" charset="0"/>
                <a:ea typeface="굴림" pitchFamily="50" charset="-127"/>
                <a:cs typeface="Arial" pitchFamily="34" charset="0"/>
              </a:rPr>
              <a:t>commitment of stakeholders </a:t>
            </a:r>
            <a:r>
              <a:rPr lang="en-US" altLang="ko-KR" sz="1200" i="1" dirty="0" smtClean="0">
                <a:latin typeface="Arial" pitchFamily="34" charset="0"/>
                <a:ea typeface="굴림" pitchFamily="50" charset="-127"/>
                <a:cs typeface="Arial" pitchFamily="34" charset="0"/>
              </a:rPr>
              <a:t>and the need for </a:t>
            </a:r>
            <a:r>
              <a:rPr lang="en-US" altLang="ko-KR" sz="1200" b="1" i="1" dirty="0" smtClean="0">
                <a:latin typeface="Arial" pitchFamily="34" charset="0"/>
                <a:ea typeface="굴림" pitchFamily="50" charset="-127"/>
                <a:cs typeface="Arial" pitchFamily="34" charset="0"/>
              </a:rPr>
              <a:t>collaboration </a:t>
            </a:r>
            <a:r>
              <a:rPr lang="en-US" altLang="ko-KR" sz="1200" i="1" dirty="0" smtClean="0">
                <a:latin typeface="Arial" pitchFamily="34" charset="0"/>
                <a:ea typeface="굴림" pitchFamily="50" charset="-127"/>
                <a:cs typeface="Arial" pitchFamily="34" charset="0"/>
              </a:rPr>
              <a:t>across all levels of government, community, industry, commerce, government owned corporations, private and volunteer organizations, and local communities in all aspects of disaster management; </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Emphasizing </a:t>
            </a:r>
            <a:r>
              <a:rPr lang="en-US" altLang="ko-KR" sz="1200" b="1" i="1" dirty="0" smtClean="0">
                <a:latin typeface="Arial" pitchFamily="34" charset="0"/>
                <a:ea typeface="굴림" pitchFamily="50" charset="-127"/>
                <a:cs typeface="Arial" pitchFamily="34" charset="0"/>
              </a:rPr>
              <a:t>building and maintaining sincere relationships</a:t>
            </a:r>
            <a:r>
              <a:rPr lang="en-US" altLang="ko-KR" sz="1200" i="1" dirty="0" smtClean="0">
                <a:latin typeface="Arial" pitchFamily="34" charset="0"/>
                <a:ea typeface="굴림" pitchFamily="50" charset="-127"/>
                <a:cs typeface="Arial" pitchFamily="34" charset="0"/>
              </a:rPr>
              <a:t>, trust, teamwork, consultative decision-making and shared responsibilities among stakeholders; and </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Promoting </a:t>
            </a:r>
            <a:r>
              <a:rPr lang="en-US" altLang="ko-KR" sz="1200" b="1" i="1" dirty="0" smtClean="0">
                <a:latin typeface="Arial" pitchFamily="34" charset="0"/>
                <a:ea typeface="굴림" pitchFamily="50" charset="-127"/>
                <a:cs typeface="Arial" pitchFamily="34" charset="0"/>
              </a:rPr>
              <a:t>community resilience </a:t>
            </a:r>
            <a:r>
              <a:rPr lang="en-US" altLang="ko-KR" sz="1200" i="1" dirty="0" smtClean="0">
                <a:latin typeface="Arial" pitchFamily="34" charset="0"/>
                <a:ea typeface="굴림" pitchFamily="50" charset="-127"/>
                <a:cs typeface="Arial" pitchFamily="34" charset="0"/>
              </a:rPr>
              <a:t>and </a:t>
            </a:r>
            <a:r>
              <a:rPr lang="en-US" altLang="ko-KR" sz="1200" b="1" i="1" dirty="0" smtClean="0">
                <a:latin typeface="Arial" pitchFamily="34" charset="0"/>
                <a:ea typeface="굴림" pitchFamily="50" charset="-127"/>
                <a:cs typeface="Arial" pitchFamily="34" charset="0"/>
              </a:rPr>
              <a:t>economic sustainability </a:t>
            </a:r>
            <a:r>
              <a:rPr lang="en-US" altLang="ko-KR" sz="1200" i="1" dirty="0" smtClean="0">
                <a:latin typeface="Arial" pitchFamily="34" charset="0"/>
                <a:ea typeface="굴림" pitchFamily="50" charset="-127"/>
                <a:cs typeface="Arial" pitchFamily="34" charset="0"/>
              </a:rPr>
              <a:t>through disaster risk reduction.</a:t>
            </a:r>
          </a:p>
        </p:txBody>
      </p:sp>
      <p:sp>
        <p:nvSpPr>
          <p:cNvPr id="57" name="Line 5"/>
          <p:cNvSpPr>
            <a:spLocks noChangeShapeType="1"/>
          </p:cNvSpPr>
          <p:nvPr/>
        </p:nvSpPr>
        <p:spPr bwMode="auto">
          <a:xfrm>
            <a:off x="539408" y="455173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8191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National framework for development of DDMPs</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6868"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Model DDMP development</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819150"/>
            <a:ext cx="8309849" cy="3554819"/>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IN" altLang="ko-KR" sz="1100" b="1" i="1" dirty="0" smtClean="0">
                <a:latin typeface="Arial" pitchFamily="34" charset="0"/>
                <a:ea typeface="굴림" pitchFamily="50" charset="-127"/>
                <a:cs typeface="Arial" pitchFamily="34" charset="0"/>
              </a:rPr>
              <a:t>Selection of </a:t>
            </a:r>
            <a:r>
              <a:rPr lang="en-IN" altLang="ko-KR" sz="1100" b="1" i="1" dirty="0" err="1" smtClean="0">
                <a:latin typeface="Arial" pitchFamily="34" charset="0"/>
                <a:ea typeface="굴림" pitchFamily="50" charset="-127"/>
                <a:cs typeface="Arial" pitchFamily="34" charset="0"/>
              </a:rPr>
              <a:t>Madhubani</a:t>
            </a:r>
            <a:r>
              <a:rPr lang="en-IN" altLang="ko-KR" sz="1100" b="1" i="1" dirty="0" smtClean="0">
                <a:latin typeface="Arial" pitchFamily="34" charset="0"/>
                <a:ea typeface="굴림" pitchFamily="50" charset="-127"/>
                <a:cs typeface="Arial" pitchFamily="34" charset="0"/>
              </a:rPr>
              <a:t> as first pilot </a:t>
            </a:r>
            <a:r>
              <a:rPr lang="en-IN" altLang="ko-KR" sz="1100" i="1" dirty="0" smtClean="0">
                <a:latin typeface="Arial" pitchFamily="34" charset="0"/>
                <a:ea typeface="굴림" pitchFamily="50" charset="-127"/>
                <a:cs typeface="Arial" pitchFamily="34" charset="0"/>
              </a:rPr>
              <a:t>(through consultative process due to its multi hazard vulnerability)</a:t>
            </a: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IN"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100" b="1" i="1" dirty="0" smtClean="0">
                <a:latin typeface="Arial" pitchFamily="34" charset="0"/>
                <a:ea typeface="굴림" pitchFamily="50" charset="-127"/>
                <a:cs typeface="Arial" pitchFamily="34" charset="0"/>
              </a:rPr>
              <a:t>Macro Analysis: </a:t>
            </a:r>
            <a:r>
              <a:rPr lang="en-IN" altLang="ko-KR" sz="1100" i="1" dirty="0" smtClean="0">
                <a:latin typeface="Arial" pitchFamily="34" charset="0"/>
                <a:ea typeface="굴림" pitchFamily="50" charset="-127"/>
                <a:cs typeface="Arial" pitchFamily="34" charset="0"/>
              </a:rPr>
              <a:t>Classification of GP’s in four types, Embankment vulnerability review, River Management at Barrages, Earthquake Safety, Drought risk mitigation</a:t>
            </a: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IN"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100" b="1" i="1" dirty="0" smtClean="0">
                <a:latin typeface="Arial" pitchFamily="34" charset="0"/>
                <a:ea typeface="굴림" pitchFamily="50" charset="-127"/>
                <a:cs typeface="Arial" pitchFamily="34" charset="0"/>
              </a:rPr>
              <a:t>Micro Analysis:</a:t>
            </a:r>
          </a:p>
          <a:p>
            <a:pPr marL="601663" lvl="2" indent="-142875" defTabSz="895350">
              <a:buSzPct val="120000"/>
              <a:buFontTx/>
              <a:buChar char="•"/>
              <a:defRPr/>
            </a:pPr>
            <a:r>
              <a:rPr lang="en-IN" altLang="ko-KR" sz="1100" i="1" dirty="0" smtClean="0">
                <a:latin typeface="Arial" pitchFamily="34" charset="0"/>
                <a:ea typeface="굴림" pitchFamily="50" charset="-127"/>
                <a:cs typeface="Arial" pitchFamily="34" charset="0"/>
              </a:rPr>
              <a:t>HRVCA of four types of GPs (14) and Blocks (4): 3 </a:t>
            </a:r>
            <a:r>
              <a:rPr lang="en-IN" altLang="ko-KR" sz="1100" i="1" dirty="0" err="1" smtClean="0">
                <a:latin typeface="Arial" pitchFamily="34" charset="0"/>
                <a:ea typeface="굴림" pitchFamily="50" charset="-127"/>
                <a:cs typeface="Arial" pitchFamily="34" charset="0"/>
              </a:rPr>
              <a:t>panchayats</a:t>
            </a:r>
            <a:r>
              <a:rPr lang="en-IN" altLang="ko-KR" sz="1100" i="1" dirty="0" smtClean="0">
                <a:latin typeface="Arial" pitchFamily="34" charset="0"/>
                <a:ea typeface="굴림" pitchFamily="50" charset="-127"/>
                <a:cs typeface="Arial" pitchFamily="34" charset="0"/>
              </a:rPr>
              <a:t> and 1 block was selected for each type of flood vulnerability scenario, 1 GP led by woman </a:t>
            </a:r>
            <a:r>
              <a:rPr lang="en-IN" altLang="ko-KR" sz="1100" i="1" dirty="0" err="1" smtClean="0">
                <a:latin typeface="Arial" pitchFamily="34" charset="0"/>
                <a:ea typeface="굴림" pitchFamily="50" charset="-127"/>
                <a:cs typeface="Arial" pitchFamily="34" charset="0"/>
              </a:rPr>
              <a:t>Sarpanch</a:t>
            </a:r>
            <a:r>
              <a:rPr lang="en-IN" altLang="ko-KR" sz="1100" i="1" dirty="0" smtClean="0">
                <a:latin typeface="Arial" pitchFamily="34" charset="0"/>
                <a:ea typeface="굴림" pitchFamily="50" charset="-127"/>
                <a:cs typeface="Arial" pitchFamily="34" charset="0"/>
              </a:rPr>
              <a:t> and 1 </a:t>
            </a:r>
            <a:r>
              <a:rPr lang="en-IN" altLang="ko-KR" sz="1100" i="1" dirty="0" err="1" smtClean="0">
                <a:latin typeface="Arial" pitchFamily="34" charset="0"/>
                <a:ea typeface="굴림" pitchFamily="50" charset="-127"/>
                <a:cs typeface="Arial" pitchFamily="34" charset="0"/>
              </a:rPr>
              <a:t>Panchayat</a:t>
            </a:r>
            <a:r>
              <a:rPr lang="en-IN" altLang="ko-KR" sz="1100" i="1" dirty="0" smtClean="0">
                <a:latin typeface="Arial" pitchFamily="34" charset="0"/>
                <a:ea typeface="굴림" pitchFamily="50" charset="-127"/>
                <a:cs typeface="Arial" pitchFamily="34" charset="0"/>
              </a:rPr>
              <a:t> led by </a:t>
            </a:r>
            <a:r>
              <a:rPr lang="en-IN" altLang="ko-KR" sz="1100" i="1" dirty="0" err="1" smtClean="0">
                <a:latin typeface="Arial" pitchFamily="34" charset="0"/>
                <a:ea typeface="굴림" pitchFamily="50" charset="-127"/>
                <a:cs typeface="Arial" pitchFamily="34" charset="0"/>
              </a:rPr>
              <a:t>Dalit</a:t>
            </a:r>
            <a:r>
              <a:rPr lang="en-IN" altLang="ko-KR" sz="1100" i="1" dirty="0" smtClean="0">
                <a:latin typeface="Arial" pitchFamily="34" charset="0"/>
                <a:ea typeface="굴림" pitchFamily="50" charset="-127"/>
                <a:cs typeface="Arial" pitchFamily="34" charset="0"/>
              </a:rPr>
              <a:t> </a:t>
            </a:r>
            <a:r>
              <a:rPr lang="en-IN" altLang="ko-KR" sz="1100" i="1" dirty="0" err="1" smtClean="0">
                <a:latin typeface="Arial" pitchFamily="34" charset="0"/>
                <a:ea typeface="굴림" pitchFamily="50" charset="-127"/>
                <a:cs typeface="Arial" pitchFamily="34" charset="0"/>
              </a:rPr>
              <a:t>Sarpanch</a:t>
            </a:r>
            <a:r>
              <a:rPr lang="en-IN" altLang="ko-KR" sz="1100" i="1" dirty="0" smtClean="0">
                <a:latin typeface="Arial" pitchFamily="34" charset="0"/>
                <a:ea typeface="굴림" pitchFamily="50" charset="-127"/>
                <a:cs typeface="Arial" pitchFamily="34" charset="0"/>
              </a:rPr>
              <a:t> were selected in addition to 12 </a:t>
            </a:r>
            <a:r>
              <a:rPr lang="en-IN" altLang="ko-KR" sz="1100" i="1" dirty="0" err="1" smtClean="0">
                <a:latin typeface="Arial" pitchFamily="34" charset="0"/>
                <a:ea typeface="굴림" pitchFamily="50" charset="-127"/>
                <a:cs typeface="Arial" pitchFamily="34" charset="0"/>
              </a:rPr>
              <a:t>Panchyats</a:t>
            </a:r>
            <a:r>
              <a:rPr lang="en-IN" altLang="ko-KR" sz="1100" i="1" dirty="0" smtClean="0">
                <a:latin typeface="Arial" pitchFamily="34" charset="0"/>
                <a:ea typeface="굴림" pitchFamily="50" charset="-127"/>
                <a:cs typeface="Arial" pitchFamily="34" charset="0"/>
              </a:rPr>
              <a:t> for inclusive consultative process.</a:t>
            </a:r>
            <a:endParaRPr lang="en-US" altLang="ko-KR" sz="1100" i="1" dirty="0" smtClean="0">
              <a:latin typeface="Arial" pitchFamily="34" charset="0"/>
              <a:ea typeface="굴림" pitchFamily="50" charset="-127"/>
              <a:cs typeface="Arial" pitchFamily="34" charset="0"/>
            </a:endParaRPr>
          </a:p>
          <a:p>
            <a:pPr marL="601663" lvl="2" indent="-142875" defTabSz="895350">
              <a:buSzPct val="120000"/>
              <a:buFontTx/>
              <a:buChar char="•"/>
              <a:defRPr/>
            </a:pPr>
            <a:r>
              <a:rPr lang="en-IN" altLang="ko-KR" sz="1100" i="1" dirty="0" smtClean="0">
                <a:latin typeface="Arial" pitchFamily="34" charset="0"/>
                <a:ea typeface="굴림" pitchFamily="50" charset="-127"/>
                <a:cs typeface="Arial" pitchFamily="34" charset="0"/>
              </a:rPr>
              <a:t>Consultation with stakeholder groups (communities, line departments and other stakeholders for their action plans (40 groups)</a:t>
            </a: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IN"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100" b="1" i="1" dirty="0" smtClean="0">
                <a:latin typeface="Arial" pitchFamily="34" charset="0"/>
                <a:ea typeface="굴림" pitchFamily="50" charset="-127"/>
                <a:cs typeface="Arial" pitchFamily="34" charset="0"/>
              </a:rPr>
              <a:t>Drafting of DDMP</a:t>
            </a:r>
            <a:r>
              <a:rPr lang="en-IN" altLang="ko-KR" sz="1100" i="1" dirty="0" smtClean="0">
                <a:latin typeface="Arial" pitchFamily="34" charset="0"/>
                <a:ea typeface="굴림" pitchFamily="50" charset="-127"/>
                <a:cs typeface="Arial" pitchFamily="34" charset="0"/>
              </a:rPr>
              <a:t>, consultation with district stakeholders, improvements, and sharing to State &amp; National advisory groups</a:t>
            </a: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IN"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100" i="1" dirty="0" smtClean="0">
                <a:latin typeface="Arial" pitchFamily="34" charset="0"/>
                <a:ea typeface="굴림" pitchFamily="50" charset="-127"/>
                <a:cs typeface="Arial" pitchFamily="34" charset="0"/>
              </a:rPr>
              <a:t>Addition of </a:t>
            </a:r>
            <a:r>
              <a:rPr lang="en-IN" altLang="ko-KR" sz="1100" b="1" i="1" dirty="0" smtClean="0">
                <a:latin typeface="Arial" pitchFamily="34" charset="0"/>
                <a:ea typeface="굴림" pitchFamily="50" charset="-127"/>
                <a:cs typeface="Arial" pitchFamily="34" charset="0"/>
              </a:rPr>
              <a:t>Crowd Management Plan </a:t>
            </a:r>
            <a:r>
              <a:rPr lang="en-IN" altLang="ko-KR" sz="1100" i="1" dirty="0" smtClean="0">
                <a:latin typeface="Arial" pitchFamily="34" charset="0"/>
                <a:ea typeface="굴림" pitchFamily="50" charset="-127"/>
                <a:cs typeface="Arial" pitchFamily="34" charset="0"/>
              </a:rPr>
              <a:t>(after review meeting in BSDMA on 13th Feb, 2013)</a:t>
            </a: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IN"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100" i="1" dirty="0" smtClean="0">
                <a:latin typeface="Arial" pitchFamily="34" charset="0"/>
                <a:ea typeface="굴림" pitchFamily="50" charset="-127"/>
                <a:cs typeface="Arial" pitchFamily="34" charset="0"/>
              </a:rPr>
              <a:t>Presentation of </a:t>
            </a:r>
            <a:r>
              <a:rPr lang="en-IN" altLang="ko-KR" sz="1100" b="1" i="1" dirty="0" smtClean="0">
                <a:latin typeface="Arial" pitchFamily="34" charset="0"/>
                <a:ea typeface="굴림" pitchFamily="50" charset="-127"/>
                <a:cs typeface="Arial" pitchFamily="34" charset="0"/>
              </a:rPr>
              <a:t>final documents </a:t>
            </a:r>
            <a:r>
              <a:rPr lang="en-IN" altLang="ko-KR" sz="1100" i="1" dirty="0" smtClean="0">
                <a:latin typeface="Arial" pitchFamily="34" charset="0"/>
                <a:ea typeface="굴림" pitchFamily="50" charset="-127"/>
                <a:cs typeface="Arial" pitchFamily="34" charset="0"/>
              </a:rPr>
              <a:t>in DDMA </a:t>
            </a:r>
            <a:r>
              <a:rPr lang="en-IN" altLang="ko-KR" sz="1100" i="1" dirty="0" err="1" smtClean="0">
                <a:latin typeface="Arial" pitchFamily="34" charset="0"/>
                <a:ea typeface="굴림" pitchFamily="50" charset="-127"/>
                <a:cs typeface="Arial" pitchFamily="34" charset="0"/>
              </a:rPr>
              <a:t>Madhubani</a:t>
            </a: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IN"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100" b="1" i="1" dirty="0" smtClean="0">
                <a:latin typeface="Arial" pitchFamily="34" charset="0"/>
                <a:ea typeface="굴림" pitchFamily="50" charset="-127"/>
                <a:cs typeface="Arial" pitchFamily="34" charset="0"/>
              </a:rPr>
              <a:t>Translation </a:t>
            </a:r>
            <a:r>
              <a:rPr lang="en-IN" altLang="ko-KR" sz="1100" i="1" dirty="0" smtClean="0">
                <a:latin typeface="Arial" pitchFamily="34" charset="0"/>
                <a:ea typeface="굴림" pitchFamily="50" charset="-127"/>
                <a:cs typeface="Arial" pitchFamily="34" charset="0"/>
              </a:rPr>
              <a:t>(in Hindi) and designing of documents for launch.</a:t>
            </a:r>
          </a:p>
          <a:p>
            <a:pPr marL="144463" lvl="1" indent="-142875" defTabSz="895350">
              <a:buSzPct val="120000"/>
              <a:buFontTx/>
              <a:buChar char="•"/>
              <a:defRPr/>
            </a:pPr>
            <a:endParaRPr lang="en-IN" altLang="ko-KR" sz="11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IN" altLang="ko-KR" sz="1100" i="1" dirty="0" smtClean="0">
                <a:latin typeface="Arial" pitchFamily="34" charset="0"/>
                <a:ea typeface="굴림" pitchFamily="50" charset="-127"/>
                <a:cs typeface="Arial" pitchFamily="34" charset="0"/>
              </a:rPr>
              <a:t>Initial draft of </a:t>
            </a:r>
            <a:r>
              <a:rPr lang="en-IN" altLang="ko-KR" sz="1100" b="1" i="1" dirty="0" smtClean="0">
                <a:latin typeface="Arial" pitchFamily="34" charset="0"/>
                <a:ea typeface="굴림" pitchFamily="50" charset="-127"/>
                <a:cs typeface="Arial" pitchFamily="34" charset="0"/>
              </a:rPr>
              <a:t>4 volumes synthesized to final 2 volumes </a:t>
            </a:r>
            <a:r>
              <a:rPr lang="en-IN" altLang="ko-KR" sz="1100" i="1" dirty="0" smtClean="0">
                <a:latin typeface="Arial" pitchFamily="34" charset="0"/>
                <a:ea typeface="굴림" pitchFamily="50" charset="-127"/>
                <a:cs typeface="Arial" pitchFamily="34" charset="0"/>
              </a:rPr>
              <a:t>(Vol-1: DRR Plan, Vol-2: Response Plan)</a:t>
            </a:r>
            <a:endParaRPr lang="en-US" altLang="ko-KR" sz="1100" i="1" dirty="0" smtClean="0">
              <a:latin typeface="Arial" pitchFamily="34" charset="0"/>
              <a:ea typeface="굴림" pitchFamily="50" charset="-127"/>
              <a:cs typeface="Arial" pitchFamily="34" charset="0"/>
            </a:endParaRPr>
          </a:p>
        </p:txBody>
      </p:sp>
      <p:sp>
        <p:nvSpPr>
          <p:cNvPr id="57" name="Line 5"/>
          <p:cNvSpPr>
            <a:spLocks noChangeShapeType="1"/>
          </p:cNvSpPr>
          <p:nvPr/>
        </p:nvSpPr>
        <p:spPr bwMode="auto">
          <a:xfrm>
            <a:off x="539408" y="455173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7429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Madhubani DDMP development process report</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8916"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Key features of </a:t>
            </a:r>
            <a:r>
              <a:rPr lang="en-AU" sz="2000" b="1" i="1" dirty="0" err="1" smtClean="0">
                <a:latin typeface="Arial" pitchFamily="34" charset="0"/>
                <a:cs typeface="Arial" pitchFamily="34" charset="0"/>
              </a:rPr>
              <a:t>Madhubani</a:t>
            </a:r>
            <a:r>
              <a:rPr lang="en-AU" sz="2000" b="1" i="1" dirty="0" smtClean="0">
                <a:latin typeface="Arial" pitchFamily="34" charset="0"/>
                <a:cs typeface="Arial" pitchFamily="34" charset="0"/>
              </a:rPr>
              <a:t> model DDMP</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829660"/>
            <a:ext cx="8309849" cy="3730252"/>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Comprehensive, Multi-hazards planning</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Plan for prevention, preparedness, response and recovery as well as capacity building, implementation, monitoring and review/</a:t>
            </a:r>
            <a:r>
              <a:rPr lang="en-US" altLang="ko-KR" sz="1200" i="1" dirty="0" err="1" smtClean="0">
                <a:latin typeface="Arial" pitchFamily="34" charset="0"/>
                <a:ea typeface="굴림" pitchFamily="50" charset="-127"/>
                <a:cs typeface="Arial" pitchFamily="34" charset="0"/>
              </a:rPr>
              <a:t>updation</a:t>
            </a: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Actions for mainstreaming DRR in regular programs/schemes/departmental plans and plans of NGOs, small business and corporations</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Multi-disciplinary, multi-stakeholder and participatory approach</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Intra-Government (key departments) participation</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Plan for Capacity development across levels, across stakeholder domains</a:t>
            </a:r>
          </a:p>
          <a:p>
            <a:pPr marL="144463" lvl="1" indent="-142875" defTabSz="895350">
              <a:spcBef>
                <a:spcPct val="20000"/>
              </a:spcBef>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spcBef>
                <a:spcPct val="20000"/>
              </a:spcBef>
              <a:buSzPct val="120000"/>
              <a:buFontTx/>
              <a:buChar char="•"/>
              <a:defRPr/>
            </a:pPr>
            <a:r>
              <a:rPr lang="en-US" altLang="ko-KR" sz="1200" i="1" dirty="0" smtClean="0">
                <a:latin typeface="Arial" pitchFamily="34" charset="0"/>
                <a:ea typeface="굴림" pitchFamily="50" charset="-127"/>
                <a:cs typeface="Arial" pitchFamily="34" charset="0"/>
              </a:rPr>
              <a:t>Planning for Essential Service Functions (and their continuity)</a:t>
            </a:r>
          </a:p>
          <a:p>
            <a:pPr marL="144463" lvl="1" indent="-142875" defTabSz="895350">
              <a:spcBef>
                <a:spcPct val="20000"/>
              </a:spcBef>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spcBef>
                <a:spcPct val="20000"/>
              </a:spcBef>
              <a:buSzPct val="120000"/>
              <a:buFontTx/>
              <a:buChar char="•"/>
              <a:defRPr/>
            </a:pPr>
            <a:r>
              <a:rPr lang="en-US" altLang="ko-KR" sz="1200" i="1" dirty="0" smtClean="0">
                <a:latin typeface="Arial" pitchFamily="34" charset="0"/>
                <a:ea typeface="굴림" pitchFamily="50" charset="-127"/>
                <a:cs typeface="Arial" pitchFamily="34" charset="0"/>
              </a:rPr>
              <a:t>Consideration for Worst case scenario</a:t>
            </a:r>
          </a:p>
          <a:p>
            <a:pPr marL="144463" lvl="1" indent="-142875" defTabSz="895350">
              <a:spcBef>
                <a:spcPct val="20000"/>
              </a:spcBef>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spcBef>
                <a:spcPct val="20000"/>
              </a:spcBef>
              <a:buSzPct val="120000"/>
              <a:buFontTx/>
              <a:buChar char="•"/>
              <a:defRPr/>
            </a:pPr>
            <a:r>
              <a:rPr lang="en-US" altLang="ko-KR" sz="1200" i="1" dirty="0" smtClean="0">
                <a:latin typeface="Arial" pitchFamily="34" charset="0"/>
                <a:ea typeface="굴림" pitchFamily="50" charset="-127"/>
                <a:cs typeface="Arial" pitchFamily="34" charset="0"/>
              </a:rPr>
              <a:t>Follow-up actions after development of the DDMP</a:t>
            </a:r>
          </a:p>
        </p:txBody>
      </p:sp>
      <p:sp>
        <p:nvSpPr>
          <p:cNvPr id="57" name="Line 5"/>
          <p:cNvSpPr>
            <a:spLocks noChangeShapeType="1"/>
          </p:cNvSpPr>
          <p:nvPr/>
        </p:nvSpPr>
        <p:spPr bwMode="auto">
          <a:xfrm>
            <a:off x="539408" y="455173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8191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Madhubani model DDMP</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dirty="0" smtClean="0"/>
              <a:t>Background</a:t>
            </a:r>
            <a:endParaRPr lang="en-US" sz="2000" dirty="0" smtClean="0"/>
          </a:p>
          <a:p>
            <a:pPr>
              <a:buFont typeface="Wingdings" pitchFamily="2" charset="2"/>
              <a:buChar char="Ø"/>
            </a:pPr>
            <a:endParaRPr lang="en-AU" sz="2000" dirty="0" smtClean="0"/>
          </a:p>
          <a:p>
            <a:pPr>
              <a:buFont typeface="Wingdings" pitchFamily="2" charset="2"/>
              <a:buChar char="Ø"/>
            </a:pPr>
            <a:r>
              <a:rPr lang="en-AU" sz="2000" dirty="0" smtClean="0"/>
              <a:t>Rationale for Disaster Management Planning</a:t>
            </a:r>
            <a:endParaRPr lang="en-US" sz="2000" dirty="0" smtClean="0"/>
          </a:p>
          <a:p>
            <a:pPr>
              <a:buFont typeface="Wingdings" pitchFamily="2" charset="2"/>
              <a:buChar char="Ø"/>
            </a:pPr>
            <a:endParaRPr lang="en-AU" sz="2000" dirty="0" smtClean="0"/>
          </a:p>
          <a:p>
            <a:pPr>
              <a:buFont typeface="Wingdings" pitchFamily="2" charset="2"/>
              <a:buChar char="Ø"/>
            </a:pPr>
            <a:r>
              <a:rPr lang="en-US" sz="2000" dirty="0" smtClean="0"/>
              <a:t>Model DDMP development</a:t>
            </a:r>
          </a:p>
          <a:p>
            <a:pPr>
              <a:buFont typeface="Wingdings" pitchFamily="2" charset="2"/>
              <a:buChar char="Ø"/>
            </a:pPr>
            <a:endParaRPr lang="en-AU" sz="2000" dirty="0" smtClean="0"/>
          </a:p>
          <a:p>
            <a:pPr>
              <a:buFont typeface="Wingdings" pitchFamily="2" charset="2"/>
              <a:buChar char="Ø"/>
            </a:pPr>
            <a:r>
              <a:rPr lang="en-AU" sz="2000" dirty="0" smtClean="0"/>
              <a:t>Scale up of </a:t>
            </a:r>
            <a:r>
              <a:rPr lang="en-AU" sz="2000" dirty="0" err="1" smtClean="0"/>
              <a:t>Madhubani</a:t>
            </a:r>
            <a:r>
              <a:rPr lang="en-AU" sz="2000" dirty="0" smtClean="0"/>
              <a:t> model</a:t>
            </a:r>
          </a:p>
          <a:p>
            <a:pPr>
              <a:buFont typeface="Wingdings" pitchFamily="2" charset="2"/>
              <a:buChar char="Ø"/>
            </a:pPr>
            <a:endParaRPr lang="en-AU" sz="2000" dirty="0" smtClean="0"/>
          </a:p>
          <a:p>
            <a:pPr>
              <a:buFont typeface="Wingdings" pitchFamily="2" charset="2"/>
              <a:buChar char="Ø"/>
            </a:pPr>
            <a:r>
              <a:rPr lang="en-AU" sz="2000" dirty="0" smtClean="0"/>
              <a:t>Contents of DDMPs</a:t>
            </a:r>
          </a:p>
          <a:p>
            <a:pPr>
              <a:buFont typeface="Wingdings" pitchFamily="2" charset="2"/>
              <a:buChar char="Ø"/>
            </a:pPr>
            <a:endParaRPr lang="en-AU" sz="2000" dirty="0" smtClean="0"/>
          </a:p>
          <a:p>
            <a:pPr>
              <a:buFont typeface="Wingdings" pitchFamily="2" charset="2"/>
              <a:buChar char="Ø"/>
            </a:pPr>
            <a:r>
              <a:rPr lang="en-AU" sz="2000"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00356"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Timeline of </a:t>
            </a:r>
            <a:r>
              <a:rPr lang="en-AU" sz="2000" b="1" i="1" dirty="0" err="1" smtClean="0">
                <a:latin typeface="Arial" pitchFamily="34" charset="0"/>
                <a:cs typeface="Arial" pitchFamily="34" charset="0"/>
              </a:rPr>
              <a:t>Madhubani</a:t>
            </a:r>
            <a:r>
              <a:rPr lang="en-AU" sz="2000" b="1" i="1" dirty="0" smtClean="0">
                <a:latin typeface="Arial" pitchFamily="34" charset="0"/>
                <a:cs typeface="Arial" pitchFamily="34" charset="0"/>
              </a:rPr>
              <a:t> DDMP development</a:t>
            </a:r>
            <a:endParaRPr lang="en-US" sz="2000" b="1" i="1" dirty="0">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Madhubani model DDMP</a:t>
            </a:r>
            <a:endParaRPr lang="de-DE" sz="1000" b="1" i="1" dirty="0">
              <a:solidFill>
                <a:srgbClr val="000000"/>
              </a:solidFill>
              <a:latin typeface="Arial" pitchFamily="34" charset="0"/>
              <a:cs typeface="Arial" pitchFamily="34" charset="0"/>
            </a:endParaRPr>
          </a:p>
        </p:txBody>
      </p:sp>
      <p:sp>
        <p:nvSpPr>
          <p:cNvPr id="8" name="Right Arrow 7"/>
          <p:cNvSpPr/>
          <p:nvPr/>
        </p:nvSpPr>
        <p:spPr>
          <a:xfrm>
            <a:off x="0" y="2326362"/>
            <a:ext cx="9144000" cy="762000"/>
          </a:xfrm>
          <a:prstGeom prst="rightArrow">
            <a:avLst>
              <a:gd name="adj1" fmla="val 50000"/>
              <a:gd name="adj2" fmla="val 50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solidFill>
            </a:endParaRPr>
          </a:p>
        </p:txBody>
      </p:sp>
      <p:sp>
        <p:nvSpPr>
          <p:cNvPr id="10" name="TextBox 9"/>
          <p:cNvSpPr txBox="1"/>
          <p:nvPr/>
        </p:nvSpPr>
        <p:spPr>
          <a:xfrm>
            <a:off x="34923" y="1352550"/>
            <a:ext cx="1189038" cy="60016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Consultations at National, State &amp; District</a:t>
            </a:r>
          </a:p>
        </p:txBody>
      </p:sp>
      <p:sp>
        <p:nvSpPr>
          <p:cNvPr id="12" name="TextBox 13"/>
          <p:cNvSpPr txBox="1">
            <a:spLocks noChangeArrowheads="1"/>
          </p:cNvSpPr>
          <p:nvPr/>
        </p:nvSpPr>
        <p:spPr bwMode="auto">
          <a:xfrm>
            <a:off x="173036"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Jan-Feb, 11</a:t>
            </a:r>
          </a:p>
        </p:txBody>
      </p:sp>
      <p:sp>
        <p:nvSpPr>
          <p:cNvPr id="13" name="TextBox 12"/>
          <p:cNvSpPr txBox="1"/>
          <p:nvPr/>
        </p:nvSpPr>
        <p:spPr>
          <a:xfrm>
            <a:off x="838200" y="3164563"/>
            <a:ext cx="914400" cy="430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Draft template</a:t>
            </a:r>
          </a:p>
        </p:txBody>
      </p:sp>
      <p:sp>
        <p:nvSpPr>
          <p:cNvPr id="14" name="TextBox 16"/>
          <p:cNvSpPr txBox="1">
            <a:spLocks noChangeArrowheads="1"/>
          </p:cNvSpPr>
          <p:nvPr/>
        </p:nvSpPr>
        <p:spPr bwMode="auto">
          <a:xfrm>
            <a:off x="838200"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March, 11</a:t>
            </a:r>
          </a:p>
        </p:txBody>
      </p:sp>
      <p:sp>
        <p:nvSpPr>
          <p:cNvPr id="15" name="TextBox 14"/>
          <p:cNvSpPr txBox="1"/>
          <p:nvPr/>
        </p:nvSpPr>
        <p:spPr>
          <a:xfrm>
            <a:off x="1660525" y="1654175"/>
            <a:ext cx="641350" cy="26161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HVCA</a:t>
            </a:r>
          </a:p>
        </p:txBody>
      </p:sp>
      <p:sp>
        <p:nvSpPr>
          <p:cNvPr id="17" name="TextBox 20"/>
          <p:cNvSpPr txBox="1">
            <a:spLocks noChangeArrowheads="1"/>
          </p:cNvSpPr>
          <p:nvPr/>
        </p:nvSpPr>
        <p:spPr bwMode="auto">
          <a:xfrm>
            <a:off x="1524000"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Jul-Nov, 11</a:t>
            </a:r>
          </a:p>
        </p:txBody>
      </p:sp>
      <p:sp>
        <p:nvSpPr>
          <p:cNvPr id="18" name="TextBox 17"/>
          <p:cNvSpPr txBox="1"/>
          <p:nvPr/>
        </p:nvSpPr>
        <p:spPr>
          <a:xfrm>
            <a:off x="2057400" y="3164562"/>
            <a:ext cx="1096963" cy="60016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Community consultation on EW</a:t>
            </a:r>
          </a:p>
        </p:txBody>
      </p:sp>
      <p:sp>
        <p:nvSpPr>
          <p:cNvPr id="19" name="TextBox 23"/>
          <p:cNvSpPr txBox="1">
            <a:spLocks noChangeArrowheads="1"/>
          </p:cNvSpPr>
          <p:nvPr/>
        </p:nvSpPr>
        <p:spPr bwMode="auto">
          <a:xfrm>
            <a:off x="2149475"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Nov, 11</a:t>
            </a:r>
          </a:p>
        </p:txBody>
      </p:sp>
      <p:sp>
        <p:nvSpPr>
          <p:cNvPr id="20" name="TextBox 19"/>
          <p:cNvSpPr txBox="1"/>
          <p:nvPr/>
        </p:nvSpPr>
        <p:spPr>
          <a:xfrm>
            <a:off x="2743200" y="1581151"/>
            <a:ext cx="914400" cy="430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Draft plan writing</a:t>
            </a:r>
          </a:p>
        </p:txBody>
      </p:sp>
      <p:sp>
        <p:nvSpPr>
          <p:cNvPr id="21" name="TextBox 26"/>
          <p:cNvSpPr txBox="1">
            <a:spLocks noChangeArrowheads="1"/>
          </p:cNvSpPr>
          <p:nvPr/>
        </p:nvSpPr>
        <p:spPr bwMode="auto">
          <a:xfrm>
            <a:off x="2743200"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Jan, 12</a:t>
            </a:r>
          </a:p>
        </p:txBody>
      </p:sp>
      <p:sp>
        <p:nvSpPr>
          <p:cNvPr id="22" name="TextBox 21"/>
          <p:cNvSpPr txBox="1"/>
          <p:nvPr/>
        </p:nvSpPr>
        <p:spPr>
          <a:xfrm>
            <a:off x="3306763" y="3164563"/>
            <a:ext cx="1189037" cy="430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Draft plan review at National level</a:t>
            </a:r>
          </a:p>
        </p:txBody>
      </p:sp>
      <p:sp>
        <p:nvSpPr>
          <p:cNvPr id="23" name="TextBox 29"/>
          <p:cNvSpPr txBox="1">
            <a:spLocks noChangeArrowheads="1"/>
          </p:cNvSpPr>
          <p:nvPr/>
        </p:nvSpPr>
        <p:spPr bwMode="auto">
          <a:xfrm>
            <a:off x="3444873"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Jan, 12</a:t>
            </a:r>
          </a:p>
        </p:txBody>
      </p:sp>
      <p:sp>
        <p:nvSpPr>
          <p:cNvPr id="24" name="TextBox 23"/>
          <p:cNvSpPr txBox="1"/>
          <p:nvPr/>
        </p:nvSpPr>
        <p:spPr>
          <a:xfrm>
            <a:off x="3962400" y="1352550"/>
            <a:ext cx="1096962" cy="60016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Draft plan review at State &amp; district level</a:t>
            </a:r>
          </a:p>
        </p:txBody>
      </p:sp>
      <p:sp>
        <p:nvSpPr>
          <p:cNvPr id="25" name="TextBox 32"/>
          <p:cNvSpPr txBox="1">
            <a:spLocks noChangeArrowheads="1"/>
          </p:cNvSpPr>
          <p:nvPr/>
        </p:nvSpPr>
        <p:spPr bwMode="auto">
          <a:xfrm>
            <a:off x="4052887"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Feb, 12</a:t>
            </a:r>
          </a:p>
        </p:txBody>
      </p:sp>
      <p:sp>
        <p:nvSpPr>
          <p:cNvPr id="26" name="TextBox 25"/>
          <p:cNvSpPr txBox="1"/>
          <p:nvPr/>
        </p:nvSpPr>
        <p:spPr>
          <a:xfrm>
            <a:off x="4572000" y="3164562"/>
            <a:ext cx="1189038" cy="60016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Consultation on draft plan at district</a:t>
            </a:r>
          </a:p>
        </p:txBody>
      </p:sp>
      <p:sp>
        <p:nvSpPr>
          <p:cNvPr id="27" name="TextBox 35"/>
          <p:cNvSpPr txBox="1">
            <a:spLocks noChangeArrowheads="1"/>
          </p:cNvSpPr>
          <p:nvPr/>
        </p:nvSpPr>
        <p:spPr bwMode="auto">
          <a:xfrm>
            <a:off x="4708525"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Apr, 12</a:t>
            </a:r>
          </a:p>
        </p:txBody>
      </p:sp>
      <p:sp>
        <p:nvSpPr>
          <p:cNvPr id="28" name="TextBox 27"/>
          <p:cNvSpPr txBox="1"/>
          <p:nvPr/>
        </p:nvSpPr>
        <p:spPr>
          <a:xfrm>
            <a:off x="5181600" y="1604963"/>
            <a:ext cx="1189037" cy="60016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Review and editing at National level</a:t>
            </a:r>
          </a:p>
        </p:txBody>
      </p:sp>
      <p:sp>
        <p:nvSpPr>
          <p:cNvPr id="29" name="TextBox 38"/>
          <p:cNvSpPr txBox="1">
            <a:spLocks noChangeArrowheads="1"/>
          </p:cNvSpPr>
          <p:nvPr/>
        </p:nvSpPr>
        <p:spPr bwMode="auto">
          <a:xfrm>
            <a:off x="5319710" y="2543851"/>
            <a:ext cx="914400" cy="246221"/>
          </a:xfrm>
          <a:prstGeom prst="rect">
            <a:avLst/>
          </a:prstGeom>
          <a:noFill/>
          <a:ln w="9525">
            <a:noFill/>
            <a:miter lim="800000"/>
            <a:headEnd/>
            <a:tailEnd/>
          </a:ln>
        </p:spPr>
        <p:txBody>
          <a:bodyPr>
            <a:spAutoFit/>
          </a:bodyPr>
          <a:lstStyle/>
          <a:p>
            <a:pPr algn="ctr"/>
            <a:r>
              <a:rPr lang="en-US" sz="1000" b="1">
                <a:latin typeface="Calibri" pitchFamily="34" charset="0"/>
              </a:rPr>
              <a:t>May, 12</a:t>
            </a:r>
          </a:p>
        </p:txBody>
      </p:sp>
      <p:sp>
        <p:nvSpPr>
          <p:cNvPr id="30" name="TextBox 29"/>
          <p:cNvSpPr txBox="1"/>
          <p:nvPr/>
        </p:nvSpPr>
        <p:spPr>
          <a:xfrm>
            <a:off x="5867400" y="3164563"/>
            <a:ext cx="1189037" cy="76944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Review and editing at state level, &amp; other key stakeholders</a:t>
            </a:r>
          </a:p>
        </p:txBody>
      </p:sp>
      <p:sp>
        <p:nvSpPr>
          <p:cNvPr id="31" name="TextBox 44"/>
          <p:cNvSpPr txBox="1">
            <a:spLocks noChangeArrowheads="1"/>
          </p:cNvSpPr>
          <p:nvPr/>
        </p:nvSpPr>
        <p:spPr bwMode="auto">
          <a:xfrm>
            <a:off x="5959475" y="2554963"/>
            <a:ext cx="1004887" cy="246221"/>
          </a:xfrm>
          <a:prstGeom prst="rect">
            <a:avLst/>
          </a:prstGeom>
          <a:noFill/>
          <a:ln w="9525">
            <a:noFill/>
            <a:miter lim="800000"/>
            <a:headEnd/>
            <a:tailEnd/>
          </a:ln>
        </p:spPr>
        <p:txBody>
          <a:bodyPr>
            <a:spAutoFit/>
          </a:bodyPr>
          <a:lstStyle/>
          <a:p>
            <a:pPr algn="ctr"/>
            <a:r>
              <a:rPr lang="en-US" sz="1000" b="1">
                <a:latin typeface="Calibri" pitchFamily="34" charset="0"/>
              </a:rPr>
              <a:t>June-Dec, 12</a:t>
            </a:r>
          </a:p>
        </p:txBody>
      </p:sp>
      <p:sp>
        <p:nvSpPr>
          <p:cNvPr id="32" name="TextBox 31"/>
          <p:cNvSpPr txBox="1"/>
          <p:nvPr/>
        </p:nvSpPr>
        <p:spPr>
          <a:xfrm>
            <a:off x="6705600" y="1819276"/>
            <a:ext cx="914400" cy="430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a:t>Design of outputs</a:t>
            </a:r>
          </a:p>
        </p:txBody>
      </p:sp>
      <p:sp>
        <p:nvSpPr>
          <p:cNvPr id="33" name="TextBox 47"/>
          <p:cNvSpPr txBox="1">
            <a:spLocks noChangeArrowheads="1"/>
          </p:cNvSpPr>
          <p:nvPr/>
        </p:nvSpPr>
        <p:spPr bwMode="auto">
          <a:xfrm>
            <a:off x="6705600" y="2543851"/>
            <a:ext cx="914400" cy="246221"/>
          </a:xfrm>
          <a:prstGeom prst="rect">
            <a:avLst/>
          </a:prstGeom>
          <a:noFill/>
          <a:ln w="9525">
            <a:noFill/>
            <a:miter lim="800000"/>
            <a:headEnd/>
            <a:tailEnd/>
          </a:ln>
        </p:spPr>
        <p:txBody>
          <a:bodyPr>
            <a:spAutoFit/>
          </a:bodyPr>
          <a:lstStyle/>
          <a:p>
            <a:pPr algn="ctr"/>
            <a:r>
              <a:rPr lang="en-US" sz="1000" b="1">
                <a:latin typeface="Calibri" pitchFamily="34" charset="0"/>
              </a:rPr>
              <a:t>Dec, 12</a:t>
            </a:r>
          </a:p>
        </p:txBody>
      </p:sp>
      <p:sp>
        <p:nvSpPr>
          <p:cNvPr id="34" name="TextBox 33"/>
          <p:cNvSpPr txBox="1"/>
          <p:nvPr/>
        </p:nvSpPr>
        <p:spPr>
          <a:xfrm>
            <a:off x="7116763" y="3164563"/>
            <a:ext cx="1036637" cy="6001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1100" dirty="0"/>
              <a:t>Review meeting at BSDMA</a:t>
            </a:r>
          </a:p>
        </p:txBody>
      </p:sp>
      <p:sp>
        <p:nvSpPr>
          <p:cNvPr id="35" name="TextBox 41"/>
          <p:cNvSpPr txBox="1">
            <a:spLocks noChangeArrowheads="1"/>
          </p:cNvSpPr>
          <p:nvPr/>
        </p:nvSpPr>
        <p:spPr bwMode="auto">
          <a:xfrm>
            <a:off x="7178673" y="2554963"/>
            <a:ext cx="914400" cy="246221"/>
          </a:xfrm>
          <a:prstGeom prst="rect">
            <a:avLst/>
          </a:prstGeom>
          <a:noFill/>
          <a:ln w="9525">
            <a:noFill/>
            <a:miter lim="800000"/>
            <a:headEnd/>
            <a:tailEnd/>
          </a:ln>
        </p:spPr>
        <p:txBody>
          <a:bodyPr>
            <a:spAutoFit/>
          </a:bodyPr>
          <a:lstStyle/>
          <a:p>
            <a:pPr algn="ctr"/>
            <a:r>
              <a:rPr lang="en-US" sz="1000" b="1">
                <a:latin typeface="Calibri" pitchFamily="34" charset="0"/>
              </a:rPr>
              <a:t>Feb, 13</a:t>
            </a:r>
          </a:p>
        </p:txBody>
      </p:sp>
      <p:sp>
        <p:nvSpPr>
          <p:cNvPr id="36" name="TextBox 48"/>
          <p:cNvSpPr txBox="1">
            <a:spLocks noChangeArrowheads="1"/>
          </p:cNvSpPr>
          <p:nvPr/>
        </p:nvSpPr>
        <p:spPr bwMode="auto">
          <a:xfrm>
            <a:off x="4572002" y="3850363"/>
            <a:ext cx="1219200" cy="430887"/>
          </a:xfrm>
          <a:prstGeom prst="rect">
            <a:avLst/>
          </a:prstGeom>
          <a:noFill/>
          <a:ln w="9525">
            <a:noFill/>
            <a:miter lim="800000"/>
            <a:headEnd/>
            <a:tailEnd/>
          </a:ln>
        </p:spPr>
        <p:txBody>
          <a:bodyPr wrap="square">
            <a:spAutoFit/>
          </a:bodyPr>
          <a:lstStyle/>
          <a:p>
            <a:r>
              <a:rPr lang="en-US" sz="1100" dirty="0" err="1">
                <a:latin typeface="Calibri" pitchFamily="34" charset="0"/>
              </a:rPr>
              <a:t>Edu</a:t>
            </a:r>
            <a:r>
              <a:rPr lang="en-US" sz="1100" dirty="0">
                <a:latin typeface="Calibri" pitchFamily="34" charset="0"/>
              </a:rPr>
              <a:t>., Agri., PHED, PRI, IAG</a:t>
            </a:r>
          </a:p>
        </p:txBody>
      </p:sp>
      <p:cxnSp>
        <p:nvCxnSpPr>
          <p:cNvPr id="37" name="Straight Arrow Connector 36"/>
          <p:cNvCxnSpPr>
            <a:stCxn id="35" idx="2"/>
            <a:endCxn id="34" idx="0"/>
          </p:cNvCxnSpPr>
          <p:nvPr/>
        </p:nvCxnSpPr>
        <p:spPr>
          <a:xfrm rot="5400000">
            <a:off x="7453789" y="2982478"/>
            <a:ext cx="363379" cy="7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2"/>
            <a:endCxn id="30" idx="0"/>
          </p:cNvCxnSpPr>
          <p:nvPr/>
        </p:nvCxnSpPr>
        <p:spPr>
          <a:xfrm rot="5400000">
            <a:off x="6280230" y="2982873"/>
            <a:ext cx="363379"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7" idx="2"/>
            <a:endCxn id="26" idx="0"/>
          </p:cNvCxnSpPr>
          <p:nvPr/>
        </p:nvCxnSpPr>
        <p:spPr>
          <a:xfrm rot="16200000" flipH="1">
            <a:off x="4984433" y="2982476"/>
            <a:ext cx="36337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3" idx="2"/>
            <a:endCxn id="22" idx="0"/>
          </p:cNvCxnSpPr>
          <p:nvPr/>
        </p:nvCxnSpPr>
        <p:spPr>
          <a:xfrm rot="5400000">
            <a:off x="3719989" y="2982478"/>
            <a:ext cx="363379" cy="7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a:endCxn id="18" idx="0"/>
          </p:cNvCxnSpPr>
          <p:nvPr/>
        </p:nvCxnSpPr>
        <p:spPr>
          <a:xfrm rot="5400000">
            <a:off x="2424590" y="2982477"/>
            <a:ext cx="363378" cy="7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4" idx="2"/>
            <a:endCxn id="13" idx="0"/>
          </p:cNvCxnSpPr>
          <p:nvPr/>
        </p:nvCxnSpPr>
        <p:spPr>
          <a:xfrm rot="5400000">
            <a:off x="1113711" y="2982873"/>
            <a:ext cx="363379"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0"/>
            <a:endCxn id="10" idx="2"/>
          </p:cNvCxnSpPr>
          <p:nvPr/>
        </p:nvCxnSpPr>
        <p:spPr>
          <a:xfrm rot="16200000" flipV="1">
            <a:off x="328715" y="2253442"/>
            <a:ext cx="602249"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7" idx="0"/>
            <a:endCxn id="15" idx="2"/>
          </p:cNvCxnSpPr>
          <p:nvPr/>
        </p:nvCxnSpPr>
        <p:spPr>
          <a:xfrm rot="5400000" flipH="1" flipV="1">
            <a:off x="1661611" y="2235374"/>
            <a:ext cx="63917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1" idx="0"/>
            <a:endCxn id="20" idx="2"/>
          </p:cNvCxnSpPr>
          <p:nvPr/>
        </p:nvCxnSpPr>
        <p:spPr>
          <a:xfrm rot="5400000" flipH="1" flipV="1">
            <a:off x="2928938" y="2283501"/>
            <a:ext cx="542925"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5" idx="0"/>
            <a:endCxn id="24" idx="2"/>
          </p:cNvCxnSpPr>
          <p:nvPr/>
        </p:nvCxnSpPr>
        <p:spPr>
          <a:xfrm rot="5400000" flipH="1" flipV="1">
            <a:off x="4209360" y="2253442"/>
            <a:ext cx="602249"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9" idx="0"/>
            <a:endCxn id="28" idx="2"/>
          </p:cNvCxnSpPr>
          <p:nvPr/>
        </p:nvCxnSpPr>
        <p:spPr>
          <a:xfrm rot="16200000" flipV="1">
            <a:off x="5607153" y="2374093"/>
            <a:ext cx="338724" cy="7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3" idx="0"/>
            <a:endCxn id="32" idx="2"/>
          </p:cNvCxnSpPr>
          <p:nvPr/>
        </p:nvCxnSpPr>
        <p:spPr>
          <a:xfrm rot="5400000" flipH="1" flipV="1">
            <a:off x="7015956" y="2397007"/>
            <a:ext cx="29368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96200" y="1829554"/>
            <a:ext cx="914400" cy="430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100" dirty="0" smtClean="0"/>
              <a:t>Presentation in DDMA</a:t>
            </a:r>
            <a:endParaRPr lang="en-US" sz="1100" dirty="0"/>
          </a:p>
        </p:txBody>
      </p:sp>
      <p:sp>
        <p:nvSpPr>
          <p:cNvPr id="51" name="TextBox 47"/>
          <p:cNvSpPr txBox="1">
            <a:spLocks noChangeArrowheads="1"/>
          </p:cNvSpPr>
          <p:nvPr/>
        </p:nvSpPr>
        <p:spPr bwMode="auto">
          <a:xfrm>
            <a:off x="7696200" y="2554129"/>
            <a:ext cx="914400" cy="246221"/>
          </a:xfrm>
          <a:prstGeom prst="rect">
            <a:avLst/>
          </a:prstGeom>
          <a:noFill/>
          <a:ln w="9525">
            <a:noFill/>
            <a:miter lim="800000"/>
            <a:headEnd/>
            <a:tailEnd/>
          </a:ln>
        </p:spPr>
        <p:txBody>
          <a:bodyPr>
            <a:spAutoFit/>
          </a:bodyPr>
          <a:lstStyle/>
          <a:p>
            <a:pPr algn="ctr"/>
            <a:r>
              <a:rPr lang="en-US" sz="1000" b="1" dirty="0" smtClean="0">
                <a:latin typeface="Calibri" pitchFamily="34" charset="0"/>
              </a:rPr>
              <a:t>Apr, 13</a:t>
            </a:r>
            <a:endParaRPr lang="en-US" sz="1000" b="1" dirty="0">
              <a:latin typeface="Calibri" pitchFamily="34" charset="0"/>
            </a:endParaRPr>
          </a:p>
        </p:txBody>
      </p:sp>
      <p:cxnSp>
        <p:nvCxnSpPr>
          <p:cNvPr id="52" name="Straight Arrow Connector 51"/>
          <p:cNvCxnSpPr>
            <a:stCxn id="51" idx="0"/>
            <a:endCxn id="50" idx="2"/>
          </p:cNvCxnSpPr>
          <p:nvPr/>
        </p:nvCxnSpPr>
        <p:spPr>
          <a:xfrm rot="5400000" flipH="1" flipV="1">
            <a:off x="8006556" y="2407285"/>
            <a:ext cx="29368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229600" y="3181350"/>
            <a:ext cx="7620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1100" dirty="0" err="1" smtClean="0"/>
              <a:t>Lanch</a:t>
            </a:r>
            <a:r>
              <a:rPr lang="en-US" sz="1100" dirty="0" smtClean="0"/>
              <a:t> of DDMP</a:t>
            </a:r>
            <a:endParaRPr lang="en-US" sz="1100" dirty="0"/>
          </a:p>
        </p:txBody>
      </p:sp>
      <p:sp>
        <p:nvSpPr>
          <p:cNvPr id="54" name="TextBox 41"/>
          <p:cNvSpPr txBox="1">
            <a:spLocks noChangeArrowheads="1"/>
          </p:cNvSpPr>
          <p:nvPr/>
        </p:nvSpPr>
        <p:spPr bwMode="auto">
          <a:xfrm>
            <a:off x="8153400" y="2571750"/>
            <a:ext cx="914400" cy="246221"/>
          </a:xfrm>
          <a:prstGeom prst="rect">
            <a:avLst/>
          </a:prstGeom>
          <a:noFill/>
          <a:ln w="9525">
            <a:noFill/>
            <a:miter lim="800000"/>
            <a:headEnd/>
            <a:tailEnd/>
          </a:ln>
        </p:spPr>
        <p:txBody>
          <a:bodyPr>
            <a:spAutoFit/>
          </a:bodyPr>
          <a:lstStyle/>
          <a:p>
            <a:pPr algn="ctr"/>
            <a:r>
              <a:rPr lang="en-US" sz="1000" b="1" dirty="0" smtClean="0">
                <a:latin typeface="Calibri" pitchFamily="34" charset="0"/>
              </a:rPr>
              <a:t>Jul, </a:t>
            </a:r>
            <a:r>
              <a:rPr lang="en-US" sz="1000" b="1" dirty="0">
                <a:latin typeface="Calibri" pitchFamily="34" charset="0"/>
              </a:rPr>
              <a:t>13</a:t>
            </a:r>
          </a:p>
        </p:txBody>
      </p:sp>
      <p:cxnSp>
        <p:nvCxnSpPr>
          <p:cNvPr id="55" name="Straight Arrow Connector 54"/>
          <p:cNvCxnSpPr>
            <a:stCxn id="54" idx="2"/>
            <a:endCxn id="53" idx="0"/>
          </p:cNvCxnSpPr>
          <p:nvPr/>
        </p:nvCxnSpPr>
        <p:spPr>
          <a:xfrm rot="5400000">
            <a:off x="8428911" y="2999660"/>
            <a:ext cx="363379"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23908"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Way ahead from </a:t>
            </a:r>
            <a:r>
              <a:rPr lang="en-AU" sz="2000" b="1" i="1" dirty="0" err="1" smtClean="0">
                <a:latin typeface="Arial" pitchFamily="34" charset="0"/>
                <a:cs typeface="Arial" pitchFamily="34" charset="0"/>
              </a:rPr>
              <a:t>Madhubani</a:t>
            </a:r>
            <a:r>
              <a:rPr lang="en-AU" sz="2000" b="1" i="1" dirty="0" smtClean="0">
                <a:latin typeface="Arial" pitchFamily="34" charset="0"/>
                <a:cs typeface="Arial" pitchFamily="34" charset="0"/>
              </a:rPr>
              <a:t> model plan</a:t>
            </a:r>
          </a:p>
        </p:txBody>
      </p:sp>
      <p:sp>
        <p:nvSpPr>
          <p:cNvPr id="46" name="Rectangle 7"/>
          <p:cNvSpPr>
            <a:spLocks noChangeArrowheads="1"/>
          </p:cNvSpPr>
          <p:nvPr/>
        </p:nvSpPr>
        <p:spPr bwMode="auto">
          <a:xfrm>
            <a:off x="529351" y="829660"/>
            <a:ext cx="8309849" cy="1846659"/>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US" altLang="ko-KR" sz="1200" i="1" dirty="0" err="1" smtClean="0">
                <a:latin typeface="Arial" pitchFamily="34" charset="0"/>
                <a:ea typeface="굴림" pitchFamily="50" charset="-127"/>
                <a:cs typeface="Arial" pitchFamily="34" charset="0"/>
              </a:rPr>
              <a:t>Madhubani</a:t>
            </a:r>
            <a:r>
              <a:rPr lang="en-US" altLang="ko-KR" sz="1200" i="1" dirty="0" smtClean="0">
                <a:latin typeface="Arial" pitchFamily="34" charset="0"/>
                <a:ea typeface="굴림" pitchFamily="50" charset="-127"/>
                <a:cs typeface="Arial" pitchFamily="34" charset="0"/>
              </a:rPr>
              <a:t> model DDMP endorsed  by NDMA, BSDMA and DDMA</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err="1" smtClean="0">
                <a:latin typeface="Arial" pitchFamily="34" charset="0"/>
                <a:ea typeface="굴림" pitchFamily="50" charset="-127"/>
                <a:cs typeface="Arial" pitchFamily="34" charset="0"/>
              </a:rPr>
              <a:t>Madhubani</a:t>
            </a:r>
            <a:r>
              <a:rPr lang="en-US" altLang="ko-KR" sz="1200" i="1" dirty="0" smtClean="0">
                <a:latin typeface="Arial" pitchFamily="34" charset="0"/>
                <a:ea typeface="굴림" pitchFamily="50" charset="-127"/>
                <a:cs typeface="Arial" pitchFamily="34" charset="0"/>
              </a:rPr>
              <a:t> model plan was adopted and launched by Govt. of Bihar (BSDMA)</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Uploaded at BSDMA website as model DDMP </a:t>
            </a:r>
          </a:p>
          <a:p>
            <a:pPr marL="1058863" lvl="3" indent="-142875" defTabSz="895350">
              <a:buSzPct val="120000"/>
              <a:defRPr/>
            </a:pPr>
            <a:r>
              <a:rPr lang="en-US" altLang="ko-KR" sz="1200" i="1" dirty="0" smtClean="0">
                <a:latin typeface="Arial" pitchFamily="34" charset="0"/>
                <a:ea typeface="굴림" pitchFamily="50" charset="-127"/>
                <a:cs typeface="Arial" pitchFamily="34" charset="0"/>
                <a:hlinkClick r:id="rId7"/>
              </a:rPr>
              <a:t>http://bsdma.org/DMP.aspx?id=2</a:t>
            </a: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Process document developed for helping replication and scale-up (for preparation of DDMPs)</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p:txBody>
      </p:sp>
      <p:sp>
        <p:nvSpPr>
          <p:cNvPr id="57" name="Line 5"/>
          <p:cNvSpPr>
            <a:spLocks noChangeShapeType="1"/>
          </p:cNvSpPr>
          <p:nvPr/>
        </p:nvSpPr>
        <p:spPr bwMode="auto">
          <a:xfrm>
            <a:off x="539408" y="455173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8191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Madhubani model DDMP</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516570"/>
            <a:ext cx="7315200" cy="27432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dirty="0" smtClean="0"/>
              <a:t>Background</a:t>
            </a:r>
            <a:endParaRPr lang="en-US" sz="2000" dirty="0" smtClean="0"/>
          </a:p>
          <a:p>
            <a:pPr>
              <a:buFont typeface="Wingdings" pitchFamily="2" charset="2"/>
              <a:buChar char="Ø"/>
            </a:pPr>
            <a:endParaRPr lang="en-AU" sz="2000" dirty="0" smtClean="0"/>
          </a:p>
          <a:p>
            <a:pPr>
              <a:buFont typeface="Wingdings" pitchFamily="2" charset="2"/>
              <a:buChar char="Ø"/>
            </a:pPr>
            <a:r>
              <a:rPr lang="en-AU" sz="2000" dirty="0" smtClean="0"/>
              <a:t>Rationale for Disaster Management Planning</a:t>
            </a:r>
            <a:endParaRPr lang="en-US" sz="2000" dirty="0" smtClean="0"/>
          </a:p>
          <a:p>
            <a:pPr>
              <a:buFont typeface="Wingdings" pitchFamily="2" charset="2"/>
              <a:buChar char="Ø"/>
            </a:pPr>
            <a:endParaRPr lang="en-AU" sz="2000" dirty="0" smtClean="0"/>
          </a:p>
          <a:p>
            <a:pPr>
              <a:buFont typeface="Wingdings" pitchFamily="2" charset="2"/>
              <a:buChar char="Ø"/>
            </a:pPr>
            <a:r>
              <a:rPr lang="en-US" sz="2000" dirty="0" smtClean="0"/>
              <a:t>Model DDMP development</a:t>
            </a:r>
          </a:p>
          <a:p>
            <a:pPr>
              <a:buFont typeface="Wingdings" pitchFamily="2" charset="2"/>
              <a:buChar char="Ø"/>
            </a:pPr>
            <a:endParaRPr lang="en-AU" sz="2000" dirty="0" smtClean="0"/>
          </a:p>
          <a:p>
            <a:pPr>
              <a:buFont typeface="Wingdings" pitchFamily="2" charset="2"/>
              <a:buChar char="Ø"/>
            </a:pPr>
            <a:r>
              <a:rPr lang="en-AU" sz="2000" b="1" dirty="0" smtClean="0"/>
              <a:t>Scale up of </a:t>
            </a:r>
            <a:r>
              <a:rPr lang="en-AU" sz="2000" b="1" dirty="0" err="1" smtClean="0"/>
              <a:t>Madhubani</a:t>
            </a:r>
            <a:r>
              <a:rPr lang="en-AU" sz="2000" b="1" dirty="0" smtClean="0"/>
              <a:t> model</a:t>
            </a:r>
          </a:p>
          <a:p>
            <a:pPr>
              <a:buFont typeface="Wingdings" pitchFamily="2" charset="2"/>
              <a:buChar char="Ø"/>
            </a:pPr>
            <a:endParaRPr lang="en-AU" sz="2000" dirty="0" smtClean="0"/>
          </a:p>
          <a:p>
            <a:pPr>
              <a:buFont typeface="Wingdings" pitchFamily="2" charset="2"/>
              <a:buChar char="Ø"/>
            </a:pPr>
            <a:r>
              <a:rPr lang="en-AU" sz="2000" dirty="0" smtClean="0"/>
              <a:t>Contents of DDMPs</a:t>
            </a:r>
          </a:p>
          <a:p>
            <a:pPr>
              <a:buFont typeface="Wingdings" pitchFamily="2" charset="2"/>
              <a:buChar char="Ø"/>
            </a:pPr>
            <a:endParaRPr lang="en-AU" sz="2000" dirty="0" smtClean="0"/>
          </a:p>
          <a:p>
            <a:pPr>
              <a:buFont typeface="Wingdings" pitchFamily="2" charset="2"/>
              <a:buChar char="Ø"/>
            </a:pPr>
            <a:r>
              <a:rPr lang="en-AU" sz="2000"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9940" name="think-cell Slide" r:id="rId5"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Replication of </a:t>
            </a:r>
            <a:r>
              <a:rPr lang="en-AU" sz="2000" b="1" i="1" dirty="0" err="1" smtClean="0">
                <a:latin typeface="Arial" pitchFamily="34" charset="0"/>
                <a:cs typeface="Arial" pitchFamily="34" charset="0"/>
              </a:rPr>
              <a:t>Madhubani</a:t>
            </a:r>
            <a:r>
              <a:rPr lang="en-AU" sz="2000" b="1" i="1" dirty="0" smtClean="0">
                <a:latin typeface="Arial" pitchFamily="34" charset="0"/>
                <a:cs typeface="Arial" pitchFamily="34" charset="0"/>
              </a:rPr>
              <a:t> DDMP model in Bihar and other states</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829660"/>
            <a:ext cx="8309849" cy="1661993"/>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defRPr/>
            </a:pPr>
            <a:r>
              <a:rPr lang="en-US" altLang="ko-KR" sz="1200" i="1" dirty="0" err="1" smtClean="0">
                <a:latin typeface="Arial" pitchFamily="34" charset="0"/>
                <a:ea typeface="굴림" pitchFamily="50" charset="-127"/>
                <a:cs typeface="Arial" pitchFamily="34" charset="0"/>
              </a:rPr>
              <a:t>Madhubani</a:t>
            </a:r>
            <a:r>
              <a:rPr lang="en-US" altLang="ko-KR" sz="1200" i="1" dirty="0" smtClean="0">
                <a:latin typeface="Arial" pitchFamily="34" charset="0"/>
                <a:ea typeface="굴림" pitchFamily="50" charset="-127"/>
                <a:cs typeface="Arial" pitchFamily="34" charset="0"/>
              </a:rPr>
              <a:t> model replicated in Rajasthan (Jodhpur), </a:t>
            </a:r>
            <a:r>
              <a:rPr lang="en-US" altLang="ko-KR" sz="1200" i="1" dirty="0" err="1" smtClean="0">
                <a:latin typeface="Arial" pitchFamily="34" charset="0"/>
                <a:ea typeface="굴림" pitchFamily="50" charset="-127"/>
                <a:cs typeface="Arial" pitchFamily="34" charset="0"/>
              </a:rPr>
              <a:t>Uttarakhand</a:t>
            </a:r>
            <a:r>
              <a:rPr lang="en-US" altLang="ko-KR" sz="1200" i="1" dirty="0" smtClean="0">
                <a:latin typeface="Arial" pitchFamily="34" charset="0"/>
                <a:ea typeface="굴림" pitchFamily="50" charset="-127"/>
                <a:cs typeface="Arial" pitchFamily="34" charset="0"/>
              </a:rPr>
              <a:t> (</a:t>
            </a:r>
            <a:r>
              <a:rPr lang="en-US" altLang="ko-KR" sz="1200" i="1" dirty="0" err="1" smtClean="0">
                <a:latin typeface="Arial" pitchFamily="34" charset="0"/>
                <a:ea typeface="굴림" pitchFamily="50" charset="-127"/>
                <a:cs typeface="Arial" pitchFamily="34" charset="0"/>
              </a:rPr>
              <a:t>Uttarkashi</a:t>
            </a:r>
            <a:r>
              <a:rPr lang="en-US" altLang="ko-KR" sz="1200" i="1" dirty="0" smtClean="0">
                <a:latin typeface="Arial" pitchFamily="34" charset="0"/>
                <a:ea typeface="굴림" pitchFamily="50" charset="-127"/>
                <a:cs typeface="Arial" pitchFamily="34" charset="0"/>
              </a:rPr>
              <a:t>), Assam (</a:t>
            </a:r>
            <a:r>
              <a:rPr lang="en-US" altLang="ko-KR" sz="1200" i="1" dirty="0" err="1" smtClean="0">
                <a:latin typeface="Arial" pitchFamily="34" charset="0"/>
                <a:ea typeface="굴림" pitchFamily="50" charset="-127"/>
                <a:cs typeface="Arial" pitchFamily="34" charset="0"/>
              </a:rPr>
              <a:t>Majuli</a:t>
            </a:r>
            <a:r>
              <a:rPr lang="en-US" altLang="ko-KR" sz="1200" i="1" dirty="0" smtClean="0">
                <a:latin typeface="Arial" pitchFamily="34" charset="0"/>
                <a:ea typeface="굴림" pitchFamily="50" charset="-127"/>
                <a:cs typeface="Arial" pitchFamily="34" charset="0"/>
              </a:rPr>
              <a:t>), and 4 districts of Bihar (2013-14)</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i="1" dirty="0" smtClean="0">
                <a:latin typeface="Arial" pitchFamily="34" charset="0"/>
                <a:ea typeface="굴림" pitchFamily="50" charset="-127"/>
                <a:cs typeface="Arial" pitchFamily="34" charset="0"/>
              </a:rPr>
              <a:t>Govt. of Bihar decision to scale up to cover the entire state (2015)</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r>
              <a:rPr lang="en-US" altLang="ko-KR" sz="1200" b="1" i="1" dirty="0" smtClean="0">
                <a:latin typeface="Arial" pitchFamily="34" charset="0"/>
                <a:ea typeface="굴림" pitchFamily="50" charset="-127"/>
                <a:cs typeface="Arial" pitchFamily="34" charset="0"/>
              </a:rPr>
              <a:t>Scale up </a:t>
            </a:r>
            <a:r>
              <a:rPr lang="en-US" altLang="ko-KR" sz="1200" i="1" dirty="0" smtClean="0">
                <a:latin typeface="Arial" pitchFamily="34" charset="0"/>
                <a:ea typeface="굴림" pitchFamily="50" charset="-127"/>
                <a:cs typeface="Arial" pitchFamily="34" charset="0"/>
              </a:rPr>
              <a:t>of </a:t>
            </a:r>
            <a:r>
              <a:rPr lang="en-US" altLang="ko-KR" sz="1200" i="1" dirty="0" err="1" smtClean="0">
                <a:latin typeface="Arial" pitchFamily="34" charset="0"/>
                <a:ea typeface="굴림" pitchFamily="50" charset="-127"/>
                <a:cs typeface="Arial" pitchFamily="34" charset="0"/>
              </a:rPr>
              <a:t>Madhubani</a:t>
            </a:r>
            <a:r>
              <a:rPr lang="en-US" altLang="ko-KR" sz="1200" i="1" dirty="0" smtClean="0">
                <a:latin typeface="Arial" pitchFamily="34" charset="0"/>
                <a:ea typeface="굴림" pitchFamily="50" charset="-127"/>
                <a:cs typeface="Arial" pitchFamily="34" charset="0"/>
              </a:rPr>
              <a:t> model in different states including all 38 districts of Bihar (ongoing)</a:t>
            </a: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defRPr/>
            </a:pPr>
            <a:endParaRPr lang="en-US" altLang="ko-KR" sz="1200" i="1" dirty="0" smtClean="0">
              <a:latin typeface="Arial" pitchFamily="34" charset="0"/>
              <a:ea typeface="굴림" pitchFamily="50" charset="-127"/>
              <a:cs typeface="Arial" pitchFamily="34" charset="0"/>
            </a:endParaRPr>
          </a:p>
        </p:txBody>
      </p:sp>
      <p:sp>
        <p:nvSpPr>
          <p:cNvPr id="57" name="Line 5"/>
          <p:cNvSpPr>
            <a:spLocks noChangeShapeType="1"/>
          </p:cNvSpPr>
          <p:nvPr/>
        </p:nvSpPr>
        <p:spPr bwMode="auto">
          <a:xfrm>
            <a:off x="539408" y="455173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8191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40964" name="think-cell Slide" r:id="rId5"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algn="l" defTabSz="911225">
              <a:defRPr/>
            </a:pPr>
            <a:r>
              <a:rPr lang="en-US" altLang="ko-KR" sz="2000" b="1" i="1" dirty="0" smtClean="0">
                <a:latin typeface="Arial" pitchFamily="34" charset="0"/>
                <a:cs typeface="Arial" pitchFamily="34" charset="0"/>
              </a:rPr>
              <a:t>Highlights of scale-up with respect to </a:t>
            </a:r>
            <a:r>
              <a:rPr lang="en-US" altLang="ko-KR" sz="2000" b="1" i="1" dirty="0" err="1" smtClean="0">
                <a:latin typeface="Arial" pitchFamily="34" charset="0"/>
                <a:cs typeface="Arial" pitchFamily="34" charset="0"/>
              </a:rPr>
              <a:t>Madhubani</a:t>
            </a:r>
            <a:r>
              <a:rPr lang="en-US" altLang="ko-KR" sz="2000" b="1" i="1" dirty="0" smtClean="0">
                <a:latin typeface="Arial" pitchFamily="34" charset="0"/>
                <a:cs typeface="Arial" pitchFamily="34" charset="0"/>
              </a:rPr>
              <a:t> model DDMP</a:t>
            </a:r>
            <a:endParaRPr lang="en-US" sz="2000" b="1" i="1" dirty="0">
              <a:latin typeface="Arial" pitchFamily="34" charset="0"/>
              <a:cs typeface="Arial" pitchFamily="34" charset="0"/>
            </a:endParaRPr>
          </a:p>
        </p:txBody>
      </p:sp>
      <p:graphicFrame>
        <p:nvGraphicFramePr>
          <p:cNvPr id="8" name="Table 7"/>
          <p:cNvGraphicFramePr>
            <a:graphicFrameLocks noGrp="1"/>
          </p:cNvGraphicFramePr>
          <p:nvPr/>
        </p:nvGraphicFramePr>
        <p:xfrm>
          <a:off x="381000" y="1230630"/>
          <a:ext cx="8382000" cy="3886200"/>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245048">
                <a:tc>
                  <a:txBody>
                    <a:bodyPr/>
                    <a:lstStyle/>
                    <a:p>
                      <a:pPr algn="ctr"/>
                      <a:r>
                        <a:rPr lang="en-US" sz="1100" b="1" dirty="0" smtClean="0"/>
                        <a:t>Issues/ Gaps in previous DDMPs</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100" b="1" dirty="0" err="1" smtClean="0"/>
                        <a:t>Madhubani</a:t>
                      </a:r>
                      <a:r>
                        <a:rPr lang="en-US" sz="1100" b="1" dirty="0" smtClean="0"/>
                        <a:t> Model</a:t>
                      </a:r>
                      <a:r>
                        <a:rPr lang="en-US" sz="1100" b="1" baseline="0" dirty="0" smtClean="0"/>
                        <a:t> DDMP</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100" b="1" dirty="0" smtClean="0"/>
                        <a:t>Scale</a:t>
                      </a:r>
                      <a:r>
                        <a:rPr lang="en-US" sz="1100" b="1" baseline="0" dirty="0" smtClean="0"/>
                        <a:t> up DDMPs</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245048">
                <a:tc>
                  <a:txBody>
                    <a:bodyPr/>
                    <a:lstStyle/>
                    <a:p>
                      <a:r>
                        <a:rPr lang="en-US" sz="1100" b="1" dirty="0" smtClean="0"/>
                        <a:t>Focus on one</a:t>
                      </a:r>
                      <a:r>
                        <a:rPr lang="en-US" sz="1100" b="1" baseline="0" dirty="0" smtClean="0"/>
                        <a:t> hazard (flood)</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Multi-hazard</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100" dirty="0" smtClean="0"/>
                        <a:t>Multi-hazard</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45048">
                <a:tc>
                  <a:txBody>
                    <a:bodyPr/>
                    <a:lstStyle/>
                    <a:p>
                      <a:r>
                        <a:rPr lang="en-US" sz="1100" b="1" dirty="0" smtClean="0"/>
                        <a:t>Lack of DRR approach</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DRR included</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DRR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45048">
                <a:tc>
                  <a:txBody>
                    <a:bodyPr/>
                    <a:lstStyle/>
                    <a:p>
                      <a:r>
                        <a:rPr lang="en-US" sz="1100" b="1" dirty="0" smtClean="0"/>
                        <a:t>Lack of SOPs/ready </a:t>
                      </a:r>
                      <a:r>
                        <a:rPr lang="en-US" sz="1100" b="1" dirty="0" err="1" smtClean="0"/>
                        <a:t>reckoners</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Included</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98120">
                <a:tc>
                  <a:txBody>
                    <a:bodyPr/>
                    <a:lstStyle/>
                    <a:p>
                      <a:r>
                        <a:rPr lang="en-US" sz="1100" b="1" dirty="0" smtClean="0"/>
                        <a:t>Poor participation and ownership</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Highly</a:t>
                      </a:r>
                      <a:r>
                        <a:rPr lang="en-US" sz="1100" baseline="0" dirty="0" smtClean="0"/>
                        <a:t> participatory process, high ownership</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Highly</a:t>
                      </a:r>
                      <a:r>
                        <a:rPr lang="en-US" sz="1100" baseline="0" dirty="0" smtClean="0"/>
                        <a:t> participatory process, high ownership</a:t>
                      </a: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245048">
                <a:tc>
                  <a:txBody>
                    <a:bodyPr/>
                    <a:lstStyle/>
                    <a:p>
                      <a:r>
                        <a:rPr lang="en-US" sz="1100" b="1" dirty="0" smtClean="0"/>
                        <a:t>Directory/inventory type DDMP</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Improved</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Improved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245048">
                <a:tc>
                  <a:txBody>
                    <a:bodyPr/>
                    <a:lstStyle/>
                    <a:p>
                      <a:r>
                        <a:rPr lang="en-US" sz="1100" b="1" dirty="0" smtClean="0"/>
                        <a:t>Crowd management</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Included</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245048">
                <a:tc>
                  <a:txBody>
                    <a:bodyPr/>
                    <a:lstStyle/>
                    <a:p>
                      <a:r>
                        <a:rPr lang="en-US" sz="1100" b="1" dirty="0" smtClean="0"/>
                        <a:t>Concerns of climate change</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rgbClr val="FF0000"/>
                          </a:solidFill>
                        </a:rPr>
                        <a:t>Not addressed</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r h="245048">
                <a:tc>
                  <a:txBody>
                    <a:bodyPr/>
                    <a:lstStyle/>
                    <a:p>
                      <a:r>
                        <a:rPr lang="en-US" sz="1100" b="1" dirty="0" smtClean="0"/>
                        <a:t>Concerns of rapid urbanization</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rgbClr val="FF0000"/>
                          </a:solidFill>
                        </a:rPr>
                        <a:t>Not addressed</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8"/>
                  </a:ext>
                </a:extLst>
              </a:tr>
              <a:tr h="245048">
                <a:tc>
                  <a:txBody>
                    <a:bodyPr/>
                    <a:lstStyle/>
                    <a:p>
                      <a:r>
                        <a:rPr lang="en-US" sz="1100" b="1" dirty="0" smtClean="0"/>
                        <a:t>School safety</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rgbClr val="FF0000"/>
                          </a:solidFill>
                        </a:rPr>
                        <a:t>Not addressed</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9"/>
                  </a:ext>
                </a:extLst>
              </a:tr>
              <a:tr h="245048">
                <a:tc>
                  <a:txBody>
                    <a:bodyPr/>
                    <a:lstStyle/>
                    <a:p>
                      <a:r>
                        <a:rPr lang="en-US" sz="1100" b="1" dirty="0" smtClean="0"/>
                        <a:t>Hospital safety</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rgbClr val="FF0000"/>
                          </a:solidFill>
                        </a:rPr>
                        <a:t>Not addressed</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10"/>
                  </a:ext>
                </a:extLst>
              </a:tr>
              <a:tr h="245048">
                <a:tc>
                  <a:txBody>
                    <a:bodyPr/>
                    <a:lstStyle/>
                    <a:p>
                      <a:r>
                        <a:rPr lang="en-US" sz="1100" b="1" dirty="0" smtClean="0"/>
                        <a:t>Industrial safety/preparedness</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rgbClr val="FF0000"/>
                          </a:solidFill>
                        </a:rPr>
                        <a:t>Not addressed</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11"/>
                  </a:ext>
                </a:extLst>
              </a:tr>
              <a:tr h="245048">
                <a:tc>
                  <a:txBody>
                    <a:bodyPr/>
                    <a:lstStyle/>
                    <a:p>
                      <a:r>
                        <a:rPr lang="en-US" sz="1100" b="1" dirty="0" smtClean="0"/>
                        <a:t>Livestock</a:t>
                      </a:r>
                      <a:r>
                        <a:rPr lang="en-US" sz="1100" b="1" baseline="0" dirty="0" smtClean="0"/>
                        <a:t> planning</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rgbClr val="FF0000"/>
                          </a:solidFill>
                        </a:rPr>
                        <a:t>Not addressed</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45048">
                <a:tc>
                  <a:txBody>
                    <a:bodyPr/>
                    <a:lstStyle/>
                    <a:p>
                      <a:r>
                        <a:rPr lang="en-US" sz="1100" b="1" dirty="0" smtClean="0"/>
                        <a:t>MISP</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rgbClr val="FF0000"/>
                          </a:solidFill>
                        </a:rPr>
                        <a:t>Not addressed</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r h="245048">
                <a:tc>
                  <a:txBody>
                    <a:bodyPr/>
                    <a:lstStyle/>
                    <a:p>
                      <a:r>
                        <a:rPr lang="en-US" sz="1100" b="1" dirty="0" smtClean="0"/>
                        <a:t>HRVCA</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solidFill>
                            <a:schemeClr val="tx1"/>
                          </a:solidFill>
                        </a:rPr>
                        <a:t>14 GPs, 4 blocks</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5% GPs (at-least 1 GP from each 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14"/>
                  </a:ext>
                </a:extLst>
              </a:tr>
            </a:tbl>
          </a:graphicData>
        </a:graphic>
      </p:graphicFrame>
      <p:sp>
        <p:nvSpPr>
          <p:cNvPr id="5" name="TextBox 4"/>
          <p:cNvSpPr txBox="1"/>
          <p:nvPr/>
        </p:nvSpPr>
        <p:spPr>
          <a:xfrm>
            <a:off x="533400" y="666750"/>
            <a:ext cx="7848600" cy="584775"/>
          </a:xfrm>
          <a:prstGeom prst="rect">
            <a:avLst/>
          </a:prstGeom>
          <a:noFill/>
        </p:spPr>
        <p:txBody>
          <a:bodyPr wrap="square" rtlCol="0">
            <a:spAutoFit/>
          </a:bodyPr>
          <a:lstStyle/>
          <a:p>
            <a:pPr marL="342900" indent="-342900">
              <a:buFont typeface="Arial" pitchFamily="34" charset="0"/>
              <a:buChar char="•"/>
            </a:pPr>
            <a:r>
              <a:rPr lang="en-US" sz="1600" i="1" dirty="0" smtClean="0"/>
              <a:t>Scale-up is not just copying the </a:t>
            </a:r>
            <a:r>
              <a:rPr lang="en-US" sz="1600" i="1" dirty="0" err="1" smtClean="0"/>
              <a:t>Madhubani</a:t>
            </a:r>
            <a:r>
              <a:rPr lang="en-US" sz="1600" i="1" dirty="0" smtClean="0"/>
              <a:t> model, but it is Contextualization, adaptation and incorporating new instruments…</a:t>
            </a:r>
            <a:endParaRPr lang="en-US" sz="1600" i="1" dirty="0"/>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952750"/>
            <a:ext cx="7315200" cy="27432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dirty="0" smtClean="0"/>
              <a:t>Background</a:t>
            </a:r>
            <a:endParaRPr lang="en-US" sz="2000" dirty="0" smtClean="0"/>
          </a:p>
          <a:p>
            <a:pPr>
              <a:buFont typeface="Wingdings" pitchFamily="2" charset="2"/>
              <a:buChar char="Ø"/>
            </a:pPr>
            <a:endParaRPr lang="en-AU" sz="2000" dirty="0" smtClean="0"/>
          </a:p>
          <a:p>
            <a:pPr>
              <a:buFont typeface="Wingdings" pitchFamily="2" charset="2"/>
              <a:buChar char="Ø"/>
            </a:pPr>
            <a:r>
              <a:rPr lang="en-AU" sz="2000" dirty="0" smtClean="0"/>
              <a:t>Rationale for Disaster Management Planning</a:t>
            </a:r>
            <a:endParaRPr lang="en-US" sz="2000" dirty="0" smtClean="0"/>
          </a:p>
          <a:p>
            <a:pPr>
              <a:buFont typeface="Wingdings" pitchFamily="2" charset="2"/>
              <a:buChar char="Ø"/>
            </a:pPr>
            <a:endParaRPr lang="en-AU" sz="2000" dirty="0" smtClean="0"/>
          </a:p>
          <a:p>
            <a:pPr>
              <a:buFont typeface="Wingdings" pitchFamily="2" charset="2"/>
              <a:buChar char="Ø"/>
            </a:pPr>
            <a:r>
              <a:rPr lang="en-US" sz="2000" dirty="0" smtClean="0"/>
              <a:t>Model DDMP development</a:t>
            </a:r>
          </a:p>
          <a:p>
            <a:pPr>
              <a:buFont typeface="Wingdings" pitchFamily="2" charset="2"/>
              <a:buChar char="Ø"/>
            </a:pPr>
            <a:endParaRPr lang="en-AU" sz="2000" dirty="0" smtClean="0"/>
          </a:p>
          <a:p>
            <a:pPr>
              <a:buFont typeface="Wingdings" pitchFamily="2" charset="2"/>
              <a:buChar char="Ø"/>
            </a:pPr>
            <a:r>
              <a:rPr lang="en-AU" sz="2000" dirty="0" smtClean="0"/>
              <a:t>Scale up of </a:t>
            </a:r>
            <a:r>
              <a:rPr lang="en-AU" sz="2000" dirty="0" err="1" smtClean="0"/>
              <a:t>Madhubani</a:t>
            </a:r>
            <a:r>
              <a:rPr lang="en-AU" sz="2000" dirty="0" smtClean="0"/>
              <a:t> model</a:t>
            </a:r>
          </a:p>
          <a:p>
            <a:pPr>
              <a:buFont typeface="Wingdings" pitchFamily="2" charset="2"/>
              <a:buChar char="Ø"/>
            </a:pPr>
            <a:endParaRPr lang="en-AU" sz="2000" dirty="0" smtClean="0"/>
          </a:p>
          <a:p>
            <a:pPr>
              <a:buFont typeface="Wingdings" pitchFamily="2" charset="2"/>
              <a:buChar char="Ø"/>
            </a:pPr>
            <a:r>
              <a:rPr lang="en-AU" sz="2000" b="1" dirty="0" smtClean="0"/>
              <a:t>Contents of DDMPs</a:t>
            </a:r>
          </a:p>
          <a:p>
            <a:pPr>
              <a:buFont typeface="Wingdings" pitchFamily="2" charset="2"/>
              <a:buChar char="Ø"/>
            </a:pPr>
            <a:endParaRPr lang="en-AU" sz="2000" dirty="0" smtClean="0"/>
          </a:p>
          <a:p>
            <a:pPr>
              <a:buFont typeface="Wingdings" pitchFamily="2" charset="2"/>
              <a:buChar char="Ø"/>
            </a:pPr>
            <a:r>
              <a:rPr lang="en-AU" sz="2000"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41988" name="think-cell Slide" r:id="rId5"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Contents of DDMP: Volume-1: DRR Plan (Green Book)</a:t>
            </a:r>
            <a:endParaRPr lang="en-US" sz="2000" b="1" i="1" dirty="0">
              <a:latin typeface="Arial" pitchFamily="34" charset="0"/>
              <a:cs typeface="Arial" pitchFamily="34" charset="0"/>
            </a:endParaRPr>
          </a:p>
        </p:txBody>
      </p:sp>
      <p:graphicFrame>
        <p:nvGraphicFramePr>
          <p:cNvPr id="8" name="Table 7"/>
          <p:cNvGraphicFramePr>
            <a:graphicFrameLocks noGrp="1"/>
          </p:cNvGraphicFramePr>
          <p:nvPr/>
        </p:nvGraphicFramePr>
        <p:xfrm>
          <a:off x="533400" y="742950"/>
          <a:ext cx="7924799" cy="4389120"/>
        </p:xfrm>
        <a:graphic>
          <a:graphicData uri="http://schemas.openxmlformats.org/drawingml/2006/table">
            <a:tbl>
              <a:tblPr/>
              <a:tblGrid>
                <a:gridCol w="670436">
                  <a:extLst>
                    <a:ext uri="{9D8B030D-6E8A-4147-A177-3AD203B41FA5}">
                      <a16:colId xmlns:a16="http://schemas.microsoft.com/office/drawing/2014/main" xmlns="" val="20000"/>
                    </a:ext>
                  </a:extLst>
                </a:gridCol>
                <a:gridCol w="1082164">
                  <a:extLst>
                    <a:ext uri="{9D8B030D-6E8A-4147-A177-3AD203B41FA5}">
                      <a16:colId xmlns:a16="http://schemas.microsoft.com/office/drawing/2014/main" xmlns="" val="20001"/>
                    </a:ext>
                  </a:extLst>
                </a:gridCol>
                <a:gridCol w="6172199">
                  <a:extLst>
                    <a:ext uri="{9D8B030D-6E8A-4147-A177-3AD203B41FA5}">
                      <a16:colId xmlns:a16="http://schemas.microsoft.com/office/drawing/2014/main" xmlns="" val="20002"/>
                    </a:ext>
                  </a:extLst>
                </a:gridCol>
              </a:tblGrid>
              <a:tr h="169333">
                <a:tc>
                  <a:txBody>
                    <a:bodyPr/>
                    <a:lstStyle/>
                    <a:p>
                      <a:pPr marL="0" marR="0" algn="ctr">
                        <a:lnSpc>
                          <a:spcPct val="150000"/>
                        </a:lnSpc>
                        <a:spcBef>
                          <a:spcPts val="0"/>
                        </a:spcBef>
                        <a:spcAft>
                          <a:spcPts val="0"/>
                        </a:spcAft>
                      </a:pPr>
                      <a:r>
                        <a:rPr lang="en-US" sz="1200" b="1" i="1" dirty="0">
                          <a:solidFill>
                            <a:srgbClr val="FFFFFF"/>
                          </a:solidFill>
                          <a:latin typeface="Arial"/>
                          <a:ea typeface="Times New Roman"/>
                        </a:rPr>
                        <a:t>Sl. No</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50000"/>
                        </a:lnSpc>
                        <a:spcBef>
                          <a:spcPts val="0"/>
                        </a:spcBef>
                        <a:spcAft>
                          <a:spcPts val="0"/>
                        </a:spcAft>
                      </a:pPr>
                      <a:r>
                        <a:rPr lang="en-US" sz="1200" b="1" i="1">
                          <a:solidFill>
                            <a:srgbClr val="FFFFFF"/>
                          </a:solidFill>
                          <a:latin typeface="Arial"/>
                          <a:ea typeface="Times New Roman"/>
                        </a:rPr>
                        <a:t>Item</a:t>
                      </a:r>
                      <a:endParaRPr lang="en-US" sz="1200" b="1" i="1">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50000"/>
                        </a:lnSpc>
                        <a:spcBef>
                          <a:spcPts val="0"/>
                        </a:spcBef>
                        <a:spcAft>
                          <a:spcPts val="0"/>
                        </a:spcAft>
                      </a:pPr>
                      <a:r>
                        <a:rPr lang="en-US" sz="1200" b="1" i="1" dirty="0">
                          <a:solidFill>
                            <a:srgbClr val="FFFFFF"/>
                          </a:solidFill>
                          <a:latin typeface="Arial"/>
                          <a:ea typeface="Times New Roman"/>
                        </a:rPr>
                        <a:t>Details</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762000">
                <a:tc>
                  <a:txBody>
                    <a:bodyPr/>
                    <a:lstStyle/>
                    <a:p>
                      <a:pPr marL="0" marR="0" algn="ctr">
                        <a:lnSpc>
                          <a:spcPct val="150000"/>
                        </a:lnSpc>
                        <a:spcBef>
                          <a:spcPts val="0"/>
                        </a:spcBef>
                        <a:spcAft>
                          <a:spcPts val="0"/>
                        </a:spcAft>
                      </a:pPr>
                      <a:r>
                        <a:rPr lang="en-US" sz="1200" b="1" i="1">
                          <a:latin typeface="Arial"/>
                          <a:ea typeface="Times New Roman"/>
                        </a:rPr>
                        <a:t>1</a:t>
                      </a:r>
                      <a:endParaRPr lang="en-US" sz="1200" b="1" i="1">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i="1">
                          <a:latin typeface="Arial"/>
                          <a:ea typeface="Times New Roman"/>
                        </a:rPr>
                        <a:t>Contextual analysis</a:t>
                      </a:r>
                      <a:endParaRPr lang="en-US" sz="1200" b="1" i="1">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i="1" dirty="0">
                          <a:latin typeface="Arial"/>
                          <a:ea typeface="Times New Roman"/>
                        </a:rPr>
                        <a:t>Analysis of existing scenario</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Political/ </a:t>
                      </a:r>
                      <a:r>
                        <a:rPr lang="en-US" sz="1200" b="1" i="1" dirty="0" smtClean="0">
                          <a:latin typeface="Arial"/>
                          <a:ea typeface="Times New Roman"/>
                        </a:rPr>
                        <a:t>administrative, Technology, Economic, Social, Climatic</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Regulatory framework (DM Act, relevant sections, organizational -etc)</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DM efforts at districts</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9333">
                <a:tc>
                  <a:txBody>
                    <a:bodyPr/>
                    <a:lstStyle/>
                    <a:p>
                      <a:pPr marL="0" marR="0" algn="ctr">
                        <a:lnSpc>
                          <a:spcPct val="150000"/>
                        </a:lnSpc>
                        <a:spcBef>
                          <a:spcPts val="0"/>
                        </a:spcBef>
                        <a:spcAft>
                          <a:spcPts val="0"/>
                        </a:spcAft>
                      </a:pPr>
                      <a:r>
                        <a:rPr lang="en-US" sz="1200" b="1" i="1">
                          <a:latin typeface="Arial"/>
                          <a:ea typeface="Times New Roman"/>
                        </a:rPr>
                        <a:t>2</a:t>
                      </a:r>
                      <a:endParaRPr lang="en-US" sz="1200" b="1" i="1">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i="1">
                          <a:latin typeface="Arial"/>
                          <a:ea typeface="Times New Roman"/>
                        </a:rPr>
                        <a:t>Problem identification and analysis</a:t>
                      </a:r>
                      <a:endParaRPr lang="en-US" sz="1200" b="1" i="1">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a:buChar char=""/>
                      </a:pPr>
                      <a:r>
                        <a:rPr lang="en-US" sz="1200" b="1" i="1" dirty="0" smtClean="0">
                          <a:latin typeface="Arial"/>
                          <a:ea typeface="Times New Roman"/>
                        </a:rPr>
                        <a:t>HRVCA</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Micro and Macro analysis</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8667">
                <a:tc>
                  <a:txBody>
                    <a:bodyPr/>
                    <a:lstStyle/>
                    <a:p>
                      <a:pPr marL="0" marR="0" algn="ctr">
                        <a:lnSpc>
                          <a:spcPct val="150000"/>
                        </a:lnSpc>
                        <a:spcBef>
                          <a:spcPts val="0"/>
                        </a:spcBef>
                        <a:spcAft>
                          <a:spcPts val="0"/>
                        </a:spcAft>
                      </a:pPr>
                      <a:r>
                        <a:rPr lang="en-US" sz="1200" b="1" i="1" dirty="0">
                          <a:latin typeface="Arial"/>
                          <a:ea typeface="Times New Roman"/>
                        </a:rPr>
                        <a:t>3</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i="1" dirty="0">
                          <a:latin typeface="Arial"/>
                          <a:ea typeface="Times New Roman"/>
                        </a:rPr>
                        <a:t>Stakeholder analysis</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a:buChar char=""/>
                      </a:pPr>
                      <a:r>
                        <a:rPr lang="en-US" sz="1200" b="1" i="1" dirty="0">
                          <a:latin typeface="Arial"/>
                          <a:ea typeface="Times New Roman"/>
                        </a:rPr>
                        <a:t>Identify stakeholders across the three </a:t>
                      </a:r>
                      <a:r>
                        <a:rPr lang="en-US" sz="1200" b="1" i="1" dirty="0" smtClean="0">
                          <a:latin typeface="Arial"/>
                          <a:ea typeface="Times New Roman"/>
                        </a:rPr>
                        <a:t>levels (Gram </a:t>
                      </a:r>
                      <a:r>
                        <a:rPr lang="en-US" sz="1200" b="1" i="1" dirty="0" err="1">
                          <a:latin typeface="Arial"/>
                          <a:ea typeface="Times New Roman"/>
                        </a:rPr>
                        <a:t>panchayat</a:t>
                      </a:r>
                      <a:r>
                        <a:rPr lang="en-US" sz="1200" b="1" i="1" dirty="0">
                          <a:latin typeface="Arial"/>
                          <a:ea typeface="Times New Roman"/>
                        </a:rPr>
                        <a:t> </a:t>
                      </a:r>
                      <a:r>
                        <a:rPr lang="en-US" sz="1200" b="1" i="1" dirty="0" smtClean="0">
                          <a:latin typeface="Arial"/>
                          <a:ea typeface="Times New Roman"/>
                        </a:rPr>
                        <a:t>level, District </a:t>
                      </a:r>
                      <a:r>
                        <a:rPr lang="en-US" sz="1200" b="1" i="1" dirty="0">
                          <a:latin typeface="Arial"/>
                          <a:ea typeface="Times New Roman"/>
                        </a:rPr>
                        <a:t>level (Line Department</a:t>
                      </a:r>
                      <a:r>
                        <a:rPr lang="en-US" sz="1200" b="1" i="1" dirty="0" smtClean="0">
                          <a:latin typeface="Arial"/>
                          <a:ea typeface="Times New Roman"/>
                        </a:rPr>
                        <a:t>), Other stakeholder)</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8000">
                <a:tc>
                  <a:txBody>
                    <a:bodyPr/>
                    <a:lstStyle/>
                    <a:p>
                      <a:pPr marL="0" marR="0" algn="ctr">
                        <a:lnSpc>
                          <a:spcPct val="150000"/>
                        </a:lnSpc>
                        <a:spcBef>
                          <a:spcPts val="0"/>
                        </a:spcBef>
                        <a:spcAft>
                          <a:spcPts val="0"/>
                        </a:spcAft>
                      </a:pPr>
                      <a:r>
                        <a:rPr lang="en-US" sz="1200" b="1" i="1" dirty="0">
                          <a:latin typeface="Arial"/>
                          <a:ea typeface="Times New Roman"/>
                        </a:rPr>
                        <a:t>4</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i="1" dirty="0">
                          <a:latin typeface="Arial"/>
                          <a:ea typeface="Times New Roman"/>
                        </a:rPr>
                        <a:t>Development strategy</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a:buChar char=""/>
                      </a:pPr>
                      <a:r>
                        <a:rPr lang="en-US" sz="1200" b="1" i="1" dirty="0">
                          <a:latin typeface="Arial"/>
                          <a:ea typeface="Times New Roman"/>
                        </a:rPr>
                        <a:t>Comprehensive Planning</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Essential Service Functions (ESF</a:t>
                      </a:r>
                      <a:r>
                        <a:rPr lang="en-US" sz="1200" b="1" i="1" dirty="0" smtClean="0">
                          <a:latin typeface="Arial"/>
                          <a:ea typeface="Times New Roman"/>
                        </a:rPr>
                        <a:t>), Incident</a:t>
                      </a:r>
                      <a:r>
                        <a:rPr lang="en-US" sz="1200" b="1" i="1" baseline="0" dirty="0" smtClean="0">
                          <a:latin typeface="Arial"/>
                          <a:ea typeface="Times New Roman"/>
                        </a:rPr>
                        <a:t> Response System (IRS)</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Integration and Coordination of all stakeholders and essential services Functions</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Worst case scenario and contingency planning</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Follow ups</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99332" name="think-cell Slide" r:id="rId5"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Contents of DDMP: Volume-1: DRR Plan (Green Book)</a:t>
            </a:r>
            <a:endParaRPr lang="en-US" sz="2000" b="1" i="1" dirty="0">
              <a:latin typeface="Arial" pitchFamily="34" charset="0"/>
              <a:cs typeface="Arial" pitchFamily="34" charset="0"/>
            </a:endParaRPr>
          </a:p>
        </p:txBody>
      </p:sp>
      <p:graphicFrame>
        <p:nvGraphicFramePr>
          <p:cNvPr id="8" name="Table 7"/>
          <p:cNvGraphicFramePr>
            <a:graphicFrameLocks noGrp="1"/>
          </p:cNvGraphicFramePr>
          <p:nvPr/>
        </p:nvGraphicFramePr>
        <p:xfrm>
          <a:off x="533400" y="676910"/>
          <a:ext cx="7924799" cy="3840480"/>
        </p:xfrm>
        <a:graphic>
          <a:graphicData uri="http://schemas.openxmlformats.org/drawingml/2006/table">
            <a:tbl>
              <a:tblPr/>
              <a:tblGrid>
                <a:gridCol w="670436">
                  <a:extLst>
                    <a:ext uri="{9D8B030D-6E8A-4147-A177-3AD203B41FA5}">
                      <a16:colId xmlns:a16="http://schemas.microsoft.com/office/drawing/2014/main" xmlns="" val="20000"/>
                    </a:ext>
                  </a:extLst>
                </a:gridCol>
                <a:gridCol w="1082164">
                  <a:extLst>
                    <a:ext uri="{9D8B030D-6E8A-4147-A177-3AD203B41FA5}">
                      <a16:colId xmlns:a16="http://schemas.microsoft.com/office/drawing/2014/main" xmlns="" val="20001"/>
                    </a:ext>
                  </a:extLst>
                </a:gridCol>
                <a:gridCol w="6172199">
                  <a:extLst>
                    <a:ext uri="{9D8B030D-6E8A-4147-A177-3AD203B41FA5}">
                      <a16:colId xmlns:a16="http://schemas.microsoft.com/office/drawing/2014/main" xmlns="" val="20002"/>
                    </a:ext>
                  </a:extLst>
                </a:gridCol>
              </a:tblGrid>
              <a:tr h="169333">
                <a:tc>
                  <a:txBody>
                    <a:bodyPr/>
                    <a:lstStyle/>
                    <a:p>
                      <a:pPr marL="0" marR="0" algn="ctr">
                        <a:lnSpc>
                          <a:spcPct val="150000"/>
                        </a:lnSpc>
                        <a:spcBef>
                          <a:spcPts val="0"/>
                        </a:spcBef>
                        <a:spcAft>
                          <a:spcPts val="0"/>
                        </a:spcAft>
                      </a:pPr>
                      <a:r>
                        <a:rPr lang="en-US" sz="1200" b="1" i="1" dirty="0">
                          <a:solidFill>
                            <a:srgbClr val="FFFFFF"/>
                          </a:solidFill>
                          <a:latin typeface="Arial"/>
                          <a:ea typeface="Times New Roman"/>
                        </a:rPr>
                        <a:t>Sl. No</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50000"/>
                        </a:lnSpc>
                        <a:spcBef>
                          <a:spcPts val="0"/>
                        </a:spcBef>
                        <a:spcAft>
                          <a:spcPts val="0"/>
                        </a:spcAft>
                      </a:pPr>
                      <a:r>
                        <a:rPr lang="en-US" sz="1200" b="1" i="1">
                          <a:solidFill>
                            <a:srgbClr val="FFFFFF"/>
                          </a:solidFill>
                          <a:latin typeface="Arial"/>
                          <a:ea typeface="Times New Roman"/>
                        </a:rPr>
                        <a:t>Item</a:t>
                      </a:r>
                      <a:endParaRPr lang="en-US" sz="1200" b="1" i="1">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50000"/>
                        </a:lnSpc>
                        <a:spcBef>
                          <a:spcPts val="0"/>
                        </a:spcBef>
                        <a:spcAft>
                          <a:spcPts val="0"/>
                        </a:spcAft>
                      </a:pPr>
                      <a:r>
                        <a:rPr lang="en-US" sz="1200" b="1" i="1" dirty="0">
                          <a:solidFill>
                            <a:srgbClr val="FFFFFF"/>
                          </a:solidFill>
                          <a:latin typeface="Arial"/>
                          <a:ea typeface="Times New Roman"/>
                        </a:rPr>
                        <a:t>Details</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116667">
                <a:tc>
                  <a:txBody>
                    <a:bodyPr/>
                    <a:lstStyle/>
                    <a:p>
                      <a:pPr marL="0" marR="0" algn="ctr">
                        <a:lnSpc>
                          <a:spcPct val="150000"/>
                        </a:lnSpc>
                        <a:spcBef>
                          <a:spcPts val="0"/>
                        </a:spcBef>
                        <a:spcAft>
                          <a:spcPts val="0"/>
                        </a:spcAft>
                      </a:pPr>
                      <a:r>
                        <a:rPr lang="en-US" sz="1200" b="1" i="1" dirty="0">
                          <a:latin typeface="Arial"/>
                          <a:ea typeface="Times New Roman"/>
                        </a:rPr>
                        <a:t>5</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i="1" dirty="0">
                          <a:latin typeface="Arial"/>
                          <a:ea typeface="Times New Roman"/>
                        </a:rPr>
                        <a:t>DRR plan</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a:buChar char=""/>
                      </a:pPr>
                      <a:r>
                        <a:rPr lang="en-US" sz="1200" b="1" i="1" dirty="0">
                          <a:latin typeface="Arial"/>
                          <a:ea typeface="Times New Roman"/>
                        </a:rPr>
                        <a:t>Legal framework</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Awareness strategy</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Institutional mechanism</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Implementation plan (including plan to keep machinery in good shape for use during disasters)</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Financial management </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Frontline staff training and other training inventory</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School safety/ hospital safety plan/ industrial safety plan</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solidFill>
                            <a:srgbClr val="000000"/>
                          </a:solidFill>
                          <a:latin typeface="Arial"/>
                          <a:ea typeface="Times New Roman"/>
                        </a:rPr>
                        <a:t>CCA plan</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solidFill>
                            <a:srgbClr val="000000"/>
                          </a:solidFill>
                          <a:latin typeface="Arial"/>
                          <a:ea typeface="Times New Roman"/>
                        </a:rPr>
                        <a:t>Livelihood restoration plan</a:t>
                      </a:r>
                      <a:endParaRPr lang="en-US" sz="1200" b="1" i="1" dirty="0">
                        <a:latin typeface="Times New Roman"/>
                        <a:ea typeface="Times New Roman"/>
                      </a:endParaRPr>
                    </a:p>
                    <a:p>
                      <a:pPr marL="342900" marR="0" lvl="0" indent="-342900">
                        <a:lnSpc>
                          <a:spcPct val="150000"/>
                        </a:lnSpc>
                        <a:spcBef>
                          <a:spcPts val="0"/>
                        </a:spcBef>
                        <a:spcAft>
                          <a:spcPts val="0"/>
                        </a:spcAft>
                        <a:buFont typeface="Symbol"/>
                        <a:buChar char=""/>
                      </a:pPr>
                      <a:r>
                        <a:rPr lang="en-US" sz="1200" b="1" i="1" dirty="0">
                          <a:latin typeface="Arial"/>
                          <a:ea typeface="Times New Roman"/>
                        </a:rPr>
                        <a:t>Stakeholder </a:t>
                      </a:r>
                      <a:r>
                        <a:rPr lang="en-US" sz="1200" b="1" i="1" dirty="0" smtClean="0">
                          <a:latin typeface="Arial"/>
                          <a:ea typeface="Times New Roman"/>
                        </a:rPr>
                        <a:t>Plan (line departments, GP</a:t>
                      </a:r>
                      <a:r>
                        <a:rPr lang="en-US" sz="1200" b="1" i="1" baseline="0" dirty="0" smtClean="0">
                          <a:latin typeface="Arial"/>
                          <a:ea typeface="Times New Roman"/>
                        </a:rPr>
                        <a:t> committees, other </a:t>
                      </a:r>
                      <a:r>
                        <a:rPr lang="en-US" sz="1200" b="1" i="1" baseline="0" dirty="0" err="1" smtClean="0">
                          <a:latin typeface="Arial"/>
                          <a:ea typeface="Times New Roman"/>
                        </a:rPr>
                        <a:t>stakehodlrs</a:t>
                      </a:r>
                      <a:r>
                        <a:rPr lang="en-US" sz="1200" b="1" i="1" baseline="0" dirty="0" smtClean="0">
                          <a:latin typeface="Arial"/>
                          <a:ea typeface="Times New Roman"/>
                        </a:rPr>
                        <a:t> such as NGOs, business groups, academia, media, transporters, </a:t>
                      </a:r>
                      <a:r>
                        <a:rPr lang="en-US" sz="1200" b="1" i="1" dirty="0" smtClean="0">
                          <a:latin typeface="Arial"/>
                          <a:ea typeface="Times New Roman"/>
                        </a:rPr>
                        <a:t>NSS</a:t>
                      </a:r>
                      <a:r>
                        <a:rPr lang="en-US" sz="1200" b="1" i="1" dirty="0">
                          <a:latin typeface="Arial"/>
                          <a:ea typeface="Times New Roman"/>
                        </a:rPr>
                        <a:t>, NCC, Youth groups etc</a:t>
                      </a:r>
                      <a:endParaRPr lang="en-US" sz="1200" b="1" i="1" dirty="0">
                        <a:latin typeface="Times New Roman"/>
                        <a:ea typeface="Times New Roman"/>
                      </a:endParaRPr>
                    </a:p>
                  </a:txBody>
                  <a:tcPr marL="21167" marR="21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97284" name="think-cell Slide" r:id="rId5"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Contents of DDMP: Volume-2: Response Plan (Red Book)</a:t>
            </a:r>
            <a:endParaRPr lang="en-US" sz="2000" b="1" i="1" dirty="0">
              <a:latin typeface="Arial" pitchFamily="34" charset="0"/>
              <a:cs typeface="Arial" pitchFamily="34" charset="0"/>
            </a:endParaRPr>
          </a:p>
        </p:txBody>
      </p:sp>
      <p:graphicFrame>
        <p:nvGraphicFramePr>
          <p:cNvPr id="7" name="Table 6"/>
          <p:cNvGraphicFramePr>
            <a:graphicFrameLocks noGrp="1"/>
          </p:cNvGraphicFramePr>
          <p:nvPr/>
        </p:nvGraphicFramePr>
        <p:xfrm>
          <a:off x="533401" y="895350"/>
          <a:ext cx="7924799" cy="3858205"/>
        </p:xfrm>
        <a:graphic>
          <a:graphicData uri="http://schemas.openxmlformats.org/drawingml/2006/table">
            <a:tbl>
              <a:tblPr/>
              <a:tblGrid>
                <a:gridCol w="672024">
                  <a:extLst>
                    <a:ext uri="{9D8B030D-6E8A-4147-A177-3AD203B41FA5}">
                      <a16:colId xmlns:a16="http://schemas.microsoft.com/office/drawing/2014/main" xmlns="" val="20000"/>
                    </a:ext>
                  </a:extLst>
                </a:gridCol>
                <a:gridCol w="1994975">
                  <a:extLst>
                    <a:ext uri="{9D8B030D-6E8A-4147-A177-3AD203B41FA5}">
                      <a16:colId xmlns:a16="http://schemas.microsoft.com/office/drawing/2014/main" xmlns="" val="20001"/>
                    </a:ext>
                  </a:extLst>
                </a:gridCol>
                <a:gridCol w="5257800">
                  <a:extLst>
                    <a:ext uri="{9D8B030D-6E8A-4147-A177-3AD203B41FA5}">
                      <a16:colId xmlns:a16="http://schemas.microsoft.com/office/drawing/2014/main" xmlns="" val="20002"/>
                    </a:ext>
                  </a:extLst>
                </a:gridCol>
              </a:tblGrid>
              <a:tr h="186891">
                <a:tc>
                  <a:txBody>
                    <a:bodyPr/>
                    <a:lstStyle/>
                    <a:p>
                      <a:pPr marL="0" marR="0" indent="0" algn="l">
                        <a:lnSpc>
                          <a:spcPct val="100000"/>
                        </a:lnSpc>
                        <a:spcBef>
                          <a:spcPts val="0"/>
                        </a:spcBef>
                        <a:spcAft>
                          <a:spcPts val="0"/>
                        </a:spcAft>
                      </a:pPr>
                      <a:r>
                        <a:rPr lang="en-US" sz="1050" b="1" i="1" dirty="0">
                          <a:solidFill>
                            <a:srgbClr val="FFFFFF"/>
                          </a:solidFill>
                          <a:latin typeface="Arial"/>
                          <a:ea typeface="Times New Roman"/>
                        </a:rPr>
                        <a:t>Sl. No</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a:lnSpc>
                          <a:spcPct val="100000"/>
                        </a:lnSpc>
                        <a:spcBef>
                          <a:spcPts val="0"/>
                        </a:spcBef>
                        <a:spcAft>
                          <a:spcPts val="0"/>
                        </a:spcAft>
                      </a:pPr>
                      <a:r>
                        <a:rPr lang="en-US" sz="1050" b="1" i="1">
                          <a:solidFill>
                            <a:srgbClr val="FFFFFF"/>
                          </a:solidFill>
                          <a:latin typeface="Arial"/>
                          <a:ea typeface="Times New Roman"/>
                        </a:rPr>
                        <a:t>Item</a:t>
                      </a:r>
                      <a:endParaRPr lang="en-US" sz="1050" b="1">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a:lnSpc>
                          <a:spcPct val="100000"/>
                        </a:lnSpc>
                        <a:spcBef>
                          <a:spcPts val="0"/>
                        </a:spcBef>
                        <a:spcAft>
                          <a:spcPts val="0"/>
                        </a:spcAft>
                      </a:pPr>
                      <a:r>
                        <a:rPr lang="en-US" sz="1050" b="1" i="1" dirty="0">
                          <a:solidFill>
                            <a:srgbClr val="FFFFFF"/>
                          </a:solidFill>
                          <a:latin typeface="Arial"/>
                          <a:ea typeface="Times New Roman"/>
                        </a:rPr>
                        <a:t>Details</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1669342">
                <a:tc>
                  <a:txBody>
                    <a:bodyPr/>
                    <a:lstStyle/>
                    <a:p>
                      <a:pPr marL="0" marR="0" indent="0" algn="l">
                        <a:lnSpc>
                          <a:spcPct val="100000"/>
                        </a:lnSpc>
                        <a:spcBef>
                          <a:spcPts val="0"/>
                        </a:spcBef>
                        <a:spcAft>
                          <a:spcPts val="0"/>
                        </a:spcAft>
                      </a:pPr>
                      <a:r>
                        <a:rPr lang="en-US" sz="1050" b="1" i="1">
                          <a:latin typeface="Arial"/>
                          <a:ea typeface="Times New Roman"/>
                        </a:rPr>
                        <a:t>1</a:t>
                      </a:r>
                      <a:endParaRPr lang="en-US" sz="1050" b="1">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050" b="1" i="1" dirty="0">
                          <a:latin typeface="Arial"/>
                          <a:ea typeface="Times New Roman"/>
                        </a:rPr>
                        <a:t>Actions common to all Disasters</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marR="0" lvl="1" indent="0" algn="l">
                        <a:lnSpc>
                          <a:spcPct val="100000"/>
                        </a:lnSpc>
                        <a:spcBef>
                          <a:spcPts val="0"/>
                        </a:spcBef>
                        <a:spcAft>
                          <a:spcPts val="0"/>
                        </a:spcAft>
                        <a:buFont typeface="+mj-lt"/>
                        <a:buAutoNum type="arabicPeriod"/>
                      </a:pPr>
                      <a:r>
                        <a:rPr lang="en-IN" sz="1050" b="1" i="1" dirty="0">
                          <a:latin typeface="Arial"/>
                          <a:ea typeface="MS Mincho"/>
                          <a:cs typeface="Times New Roman"/>
                        </a:rPr>
                        <a:t>Actions on receipt of early warning</a:t>
                      </a:r>
                      <a:endParaRPr lang="en-US" sz="1050" b="1" dirty="0">
                        <a:latin typeface="Cambria"/>
                        <a:ea typeface="MS Mincho"/>
                        <a:cs typeface="Times New Roman"/>
                      </a:endParaRPr>
                    </a:p>
                    <a:p>
                      <a:pPr marL="742950" marR="0" lvl="1" indent="0" algn="l">
                        <a:lnSpc>
                          <a:spcPct val="100000"/>
                        </a:lnSpc>
                        <a:spcBef>
                          <a:spcPts val="0"/>
                        </a:spcBef>
                        <a:spcAft>
                          <a:spcPts val="0"/>
                        </a:spcAft>
                        <a:buFont typeface="+mj-lt"/>
                        <a:buAutoNum type="arabicPeriod"/>
                      </a:pPr>
                      <a:r>
                        <a:rPr lang="en-IN" sz="1050" b="1" i="1" dirty="0">
                          <a:latin typeface="Arial"/>
                          <a:ea typeface="MS Mincho"/>
                          <a:cs typeface="Times New Roman"/>
                        </a:rPr>
                        <a:t>Actions for response activation</a:t>
                      </a:r>
                      <a:endParaRPr lang="en-US" sz="1050" b="1" dirty="0">
                        <a:latin typeface="Cambria"/>
                        <a:ea typeface="MS Mincho"/>
                        <a:cs typeface="Times New Roman"/>
                      </a:endParaRPr>
                    </a:p>
                    <a:p>
                      <a:pPr marL="742950" marR="0" lvl="1" indent="0" algn="l">
                        <a:lnSpc>
                          <a:spcPct val="100000"/>
                        </a:lnSpc>
                        <a:spcBef>
                          <a:spcPts val="0"/>
                        </a:spcBef>
                        <a:spcAft>
                          <a:spcPts val="0"/>
                        </a:spcAft>
                        <a:buFont typeface="+mj-lt"/>
                        <a:buAutoNum type="arabicPeriod"/>
                      </a:pPr>
                      <a:r>
                        <a:rPr lang="en-IN" sz="1050" b="1" i="1" dirty="0">
                          <a:latin typeface="Arial"/>
                          <a:ea typeface="MS Mincho"/>
                          <a:cs typeface="Times New Roman"/>
                        </a:rPr>
                        <a:t>Action for relief and response</a:t>
                      </a:r>
                      <a:endParaRPr lang="en-US" sz="1050" b="1" dirty="0">
                        <a:latin typeface="Cambria"/>
                        <a:ea typeface="MS Mincho"/>
                        <a:cs typeface="Times New Roman"/>
                      </a:endParaRPr>
                    </a:p>
                    <a:p>
                      <a:pPr marL="1143000" marR="0" lvl="2" indent="0" algn="l">
                        <a:lnSpc>
                          <a:spcPct val="100000"/>
                        </a:lnSpc>
                        <a:spcBef>
                          <a:spcPts val="0"/>
                        </a:spcBef>
                        <a:spcAft>
                          <a:spcPts val="0"/>
                        </a:spcAft>
                        <a:buFont typeface="+mj-lt"/>
                        <a:buAutoNum type="arabicPeriod"/>
                      </a:pPr>
                      <a:r>
                        <a:rPr lang="en-IN" sz="1050" b="1" i="1" dirty="0">
                          <a:latin typeface="Arial"/>
                          <a:ea typeface="MS Mincho"/>
                          <a:cs typeface="Times New Roman"/>
                        </a:rPr>
                        <a:t>Search and rescue</a:t>
                      </a:r>
                      <a:endParaRPr lang="en-US" sz="1050" b="1" dirty="0">
                        <a:latin typeface="Cambria"/>
                        <a:ea typeface="MS Mincho"/>
                        <a:cs typeface="Times New Roman"/>
                      </a:endParaRPr>
                    </a:p>
                    <a:p>
                      <a:pPr marL="1143000" marR="0" lvl="2" indent="0" algn="l">
                        <a:lnSpc>
                          <a:spcPct val="100000"/>
                        </a:lnSpc>
                        <a:spcBef>
                          <a:spcPts val="0"/>
                        </a:spcBef>
                        <a:spcAft>
                          <a:spcPts val="0"/>
                        </a:spcAft>
                        <a:buFont typeface="+mj-lt"/>
                        <a:buAutoNum type="arabicPeriod"/>
                      </a:pPr>
                      <a:r>
                        <a:rPr lang="en-IN" sz="1050" b="1" i="1" dirty="0">
                          <a:latin typeface="Arial"/>
                          <a:ea typeface="MS Mincho"/>
                          <a:cs typeface="Times New Roman"/>
                        </a:rPr>
                        <a:t>Initial assessment</a:t>
                      </a:r>
                      <a:endParaRPr lang="en-US" sz="1050" b="1" dirty="0">
                        <a:latin typeface="Cambria"/>
                        <a:ea typeface="MS Mincho"/>
                        <a:cs typeface="Times New Roman"/>
                      </a:endParaRPr>
                    </a:p>
                    <a:p>
                      <a:pPr marL="1143000" marR="0" lvl="2" indent="0" algn="l">
                        <a:lnSpc>
                          <a:spcPct val="100000"/>
                        </a:lnSpc>
                        <a:spcBef>
                          <a:spcPts val="0"/>
                        </a:spcBef>
                        <a:spcAft>
                          <a:spcPts val="0"/>
                        </a:spcAft>
                        <a:buFont typeface="+mj-lt"/>
                        <a:buAutoNum type="arabicPeriod"/>
                      </a:pPr>
                      <a:r>
                        <a:rPr lang="en-IN" sz="1050" b="1" i="1" dirty="0">
                          <a:latin typeface="Arial"/>
                          <a:ea typeface="MS Mincho"/>
                          <a:cs typeface="Times New Roman"/>
                        </a:rPr>
                        <a:t>Relief distribution</a:t>
                      </a:r>
                      <a:endParaRPr lang="en-US" sz="1050" b="1" dirty="0">
                        <a:latin typeface="Cambria"/>
                        <a:ea typeface="MS Mincho"/>
                        <a:cs typeface="Times New Roman"/>
                      </a:endParaRPr>
                    </a:p>
                    <a:p>
                      <a:pPr marL="1143000" marR="0" lvl="2" indent="0" algn="l">
                        <a:lnSpc>
                          <a:spcPct val="100000"/>
                        </a:lnSpc>
                        <a:spcBef>
                          <a:spcPts val="0"/>
                        </a:spcBef>
                        <a:spcAft>
                          <a:spcPts val="0"/>
                        </a:spcAft>
                        <a:buFont typeface="+mj-lt"/>
                        <a:buAutoNum type="arabicPeriod"/>
                      </a:pPr>
                      <a:r>
                        <a:rPr lang="en-IN" sz="1050" b="1" i="1" dirty="0">
                          <a:latin typeface="Arial"/>
                          <a:ea typeface="MS Mincho"/>
                          <a:cs typeface="Times New Roman"/>
                        </a:rPr>
                        <a:t>Monitoring</a:t>
                      </a:r>
                      <a:endParaRPr lang="en-US" sz="1050" b="1" dirty="0">
                        <a:latin typeface="Cambria"/>
                        <a:ea typeface="MS Mincho"/>
                        <a:cs typeface="Times New Roman"/>
                      </a:endParaRPr>
                    </a:p>
                    <a:p>
                      <a:pPr marL="742950" marR="0" lvl="1" indent="0" algn="l">
                        <a:lnSpc>
                          <a:spcPct val="100000"/>
                        </a:lnSpc>
                        <a:spcBef>
                          <a:spcPts val="0"/>
                        </a:spcBef>
                        <a:spcAft>
                          <a:spcPts val="0"/>
                        </a:spcAft>
                        <a:buFont typeface="+mj-lt"/>
                        <a:buAutoNum type="arabicPeriod"/>
                      </a:pPr>
                      <a:r>
                        <a:rPr lang="en-IN" sz="1050" b="1" i="1" dirty="0">
                          <a:solidFill>
                            <a:srgbClr val="000000"/>
                          </a:solidFill>
                          <a:latin typeface="Arial"/>
                          <a:ea typeface="MS Mincho"/>
                          <a:cs typeface="Times New Roman"/>
                        </a:rPr>
                        <a:t>Deactivation of response</a:t>
                      </a:r>
                      <a:endParaRPr lang="en-US" sz="1050" b="1" dirty="0">
                        <a:latin typeface="Cambria"/>
                        <a:ea typeface="MS Mincho"/>
                        <a:cs typeface="Times New Roman"/>
                      </a:endParaRPr>
                    </a:p>
                    <a:p>
                      <a:pPr marL="742950" marR="0" lvl="1" indent="0" algn="l">
                        <a:lnSpc>
                          <a:spcPct val="100000"/>
                        </a:lnSpc>
                        <a:spcBef>
                          <a:spcPts val="0"/>
                        </a:spcBef>
                        <a:spcAft>
                          <a:spcPts val="0"/>
                        </a:spcAft>
                        <a:buFont typeface="+mj-lt"/>
                        <a:buAutoNum type="arabicPeriod"/>
                      </a:pPr>
                      <a:r>
                        <a:rPr lang="en-IN" sz="1050" b="1" i="1" dirty="0">
                          <a:solidFill>
                            <a:srgbClr val="000000"/>
                          </a:solidFill>
                          <a:latin typeface="Arial"/>
                          <a:ea typeface="MS Mincho"/>
                          <a:cs typeface="Times New Roman"/>
                        </a:rPr>
                        <a:t>Recovery actions</a:t>
                      </a:r>
                      <a:endParaRPr lang="en-US" sz="1050" b="1" dirty="0">
                        <a:latin typeface="Cambria"/>
                        <a:ea typeface="MS Mincho"/>
                        <a:cs typeface="Times New Roman"/>
                      </a:endParaRPr>
                    </a:p>
                    <a:p>
                      <a:pPr marL="742950" marR="0" lvl="1" indent="0" algn="l">
                        <a:lnSpc>
                          <a:spcPct val="100000"/>
                        </a:lnSpc>
                        <a:spcBef>
                          <a:spcPts val="0"/>
                        </a:spcBef>
                        <a:spcAft>
                          <a:spcPts val="0"/>
                        </a:spcAft>
                        <a:buFont typeface="+mj-lt"/>
                        <a:buAutoNum type="arabicPeriod"/>
                      </a:pPr>
                      <a:r>
                        <a:rPr lang="en-IN" sz="1050" b="1" i="1" dirty="0">
                          <a:solidFill>
                            <a:srgbClr val="000000"/>
                          </a:solidFill>
                          <a:latin typeface="Arial"/>
                          <a:ea typeface="MS Mincho"/>
                          <a:cs typeface="Times New Roman"/>
                        </a:rPr>
                        <a:t>Action plan for different stakeholders</a:t>
                      </a:r>
                      <a:endParaRPr lang="en-US" sz="1050" b="1" dirty="0">
                        <a:latin typeface="Cambria"/>
                        <a:ea typeface="MS Mincho"/>
                        <a:cs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90600">
                <a:tc>
                  <a:txBody>
                    <a:bodyPr/>
                    <a:lstStyle/>
                    <a:p>
                      <a:pPr marL="0" marR="0" indent="0" algn="l">
                        <a:lnSpc>
                          <a:spcPct val="100000"/>
                        </a:lnSpc>
                        <a:spcBef>
                          <a:spcPts val="0"/>
                        </a:spcBef>
                        <a:spcAft>
                          <a:spcPts val="0"/>
                        </a:spcAft>
                      </a:pPr>
                      <a:r>
                        <a:rPr lang="en-US" sz="1050" b="1" i="1" dirty="0">
                          <a:latin typeface="Arial"/>
                          <a:ea typeface="Times New Roman"/>
                        </a:rPr>
                        <a:t>2</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050" b="1" i="1" dirty="0">
                          <a:latin typeface="Arial"/>
                          <a:ea typeface="Times New Roman"/>
                        </a:rPr>
                        <a:t>Specific contingency situation actions</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1290" marR="0" indent="0" algn="l">
                        <a:lnSpc>
                          <a:spcPct val="100000"/>
                        </a:lnSpc>
                        <a:spcBef>
                          <a:spcPts val="0"/>
                        </a:spcBef>
                        <a:spcAft>
                          <a:spcPts val="0"/>
                        </a:spcAft>
                      </a:pPr>
                      <a:r>
                        <a:rPr lang="en-US" sz="1050" b="1" i="1" dirty="0">
                          <a:latin typeface="Arial"/>
                          <a:ea typeface="Times New Roman"/>
                        </a:rPr>
                        <a:t>2.1. Contingency action for Floods</a:t>
                      </a:r>
                      <a:endParaRPr lang="en-US" sz="1050" b="1" dirty="0">
                        <a:latin typeface="Times New Roman"/>
                        <a:ea typeface="Times New Roman"/>
                      </a:endParaRPr>
                    </a:p>
                    <a:p>
                      <a:pPr marL="161290" marR="0" indent="0" algn="l">
                        <a:lnSpc>
                          <a:spcPct val="100000"/>
                        </a:lnSpc>
                        <a:spcBef>
                          <a:spcPts val="0"/>
                        </a:spcBef>
                        <a:spcAft>
                          <a:spcPts val="0"/>
                        </a:spcAft>
                      </a:pPr>
                      <a:r>
                        <a:rPr lang="en-US" sz="1050" b="1" i="1" dirty="0">
                          <a:latin typeface="Arial"/>
                          <a:ea typeface="Times New Roman"/>
                        </a:rPr>
                        <a:t>2.2. Contingency action for Earthquakes</a:t>
                      </a:r>
                      <a:endParaRPr lang="en-US" sz="1050" b="1" dirty="0">
                        <a:latin typeface="Times New Roman"/>
                        <a:ea typeface="Times New Roman"/>
                      </a:endParaRPr>
                    </a:p>
                    <a:p>
                      <a:pPr marL="161290" marR="0" indent="0" algn="l">
                        <a:lnSpc>
                          <a:spcPct val="100000"/>
                        </a:lnSpc>
                        <a:spcBef>
                          <a:spcPts val="0"/>
                        </a:spcBef>
                        <a:spcAft>
                          <a:spcPts val="0"/>
                        </a:spcAft>
                      </a:pPr>
                      <a:r>
                        <a:rPr lang="en-US" sz="1050" b="1" i="1" dirty="0">
                          <a:latin typeface="Arial"/>
                          <a:ea typeface="Times New Roman"/>
                        </a:rPr>
                        <a:t>2.3. Contingency action for Droughts</a:t>
                      </a:r>
                      <a:endParaRPr lang="en-US" sz="1050" b="1" dirty="0">
                        <a:latin typeface="Times New Roman"/>
                        <a:ea typeface="Times New Roman"/>
                      </a:endParaRPr>
                    </a:p>
                    <a:p>
                      <a:pPr marL="161290" marR="0" indent="0" algn="l">
                        <a:lnSpc>
                          <a:spcPct val="100000"/>
                        </a:lnSpc>
                        <a:spcBef>
                          <a:spcPts val="0"/>
                        </a:spcBef>
                        <a:spcAft>
                          <a:spcPts val="0"/>
                        </a:spcAft>
                      </a:pPr>
                      <a:r>
                        <a:rPr lang="en-US" sz="1050" b="1" i="1" dirty="0">
                          <a:latin typeface="Arial"/>
                          <a:ea typeface="Times New Roman"/>
                        </a:rPr>
                        <a:t>2.4. Contingency action for Fire</a:t>
                      </a:r>
                      <a:endParaRPr lang="en-US" sz="1050" b="1" dirty="0">
                        <a:latin typeface="Times New Roman"/>
                        <a:ea typeface="Times New Roman"/>
                      </a:endParaRPr>
                    </a:p>
                    <a:p>
                      <a:pPr marL="161290" marR="0" indent="0" algn="l">
                        <a:lnSpc>
                          <a:spcPct val="100000"/>
                        </a:lnSpc>
                        <a:spcBef>
                          <a:spcPts val="0"/>
                        </a:spcBef>
                        <a:spcAft>
                          <a:spcPts val="0"/>
                        </a:spcAft>
                      </a:pPr>
                      <a:r>
                        <a:rPr lang="en-US" sz="1050" b="1" i="1" dirty="0">
                          <a:latin typeface="Arial"/>
                          <a:ea typeface="Times New Roman"/>
                        </a:rPr>
                        <a:t>2.5 Crowd management</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24481">
                <a:tc>
                  <a:txBody>
                    <a:bodyPr/>
                    <a:lstStyle/>
                    <a:p>
                      <a:pPr marL="0" marR="0" indent="0" algn="l">
                        <a:lnSpc>
                          <a:spcPct val="100000"/>
                        </a:lnSpc>
                        <a:spcBef>
                          <a:spcPts val="0"/>
                        </a:spcBef>
                        <a:spcAft>
                          <a:spcPts val="0"/>
                        </a:spcAft>
                      </a:pPr>
                      <a:r>
                        <a:rPr lang="en-US" sz="1050" b="1" i="1" dirty="0">
                          <a:latin typeface="Arial"/>
                          <a:ea typeface="Times New Roman"/>
                        </a:rPr>
                        <a:t>3</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050" b="1" i="1" dirty="0">
                          <a:latin typeface="Arial"/>
                          <a:ea typeface="Times New Roman"/>
                        </a:rPr>
                        <a:t>Setting up Field Emergency Operation Center (EOC) or coordination mechanism</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1290" marR="0" indent="0" algn="l">
                        <a:lnSpc>
                          <a:spcPct val="100000"/>
                        </a:lnSpc>
                        <a:spcBef>
                          <a:spcPts val="0"/>
                        </a:spcBef>
                        <a:spcAft>
                          <a:spcPts val="0"/>
                        </a:spcAft>
                      </a:pPr>
                      <a:r>
                        <a:rPr lang="en-US" sz="1050" b="1" i="1" dirty="0">
                          <a:latin typeface="Arial"/>
                          <a:ea typeface="Times New Roman"/>
                        </a:rPr>
                        <a:t>3.1 Setting up of EOCs &amp; EOC coordination system</a:t>
                      </a:r>
                      <a:endParaRPr lang="en-US" sz="1050" b="1" dirty="0">
                        <a:latin typeface="Times New Roman"/>
                        <a:ea typeface="Times New Roman"/>
                      </a:endParaRPr>
                    </a:p>
                    <a:p>
                      <a:pPr marL="161290" marR="0" indent="0" algn="l">
                        <a:lnSpc>
                          <a:spcPct val="100000"/>
                        </a:lnSpc>
                        <a:spcBef>
                          <a:spcPts val="0"/>
                        </a:spcBef>
                        <a:spcAft>
                          <a:spcPts val="0"/>
                        </a:spcAft>
                      </a:pPr>
                      <a:r>
                        <a:rPr lang="en-US" sz="1050" b="1" i="1" dirty="0">
                          <a:latin typeface="Arial"/>
                          <a:ea typeface="Times New Roman"/>
                        </a:rPr>
                        <a:t>3.2 Role of EOC during disaster</a:t>
                      </a:r>
                      <a:endParaRPr lang="en-US" sz="1050" b="1" dirty="0">
                        <a:latin typeface="Times New Roman"/>
                        <a:ea typeface="Times New Roman"/>
                      </a:endParaRPr>
                    </a:p>
                    <a:p>
                      <a:pPr marL="161290" marR="0" indent="0" algn="l">
                        <a:lnSpc>
                          <a:spcPct val="100000"/>
                        </a:lnSpc>
                        <a:spcBef>
                          <a:spcPts val="0"/>
                        </a:spcBef>
                        <a:spcAft>
                          <a:spcPts val="0"/>
                        </a:spcAft>
                      </a:pPr>
                      <a:r>
                        <a:rPr lang="en-US" sz="1050" b="1" i="1" dirty="0">
                          <a:latin typeface="Arial"/>
                          <a:ea typeface="Times New Roman"/>
                        </a:rPr>
                        <a:t>3.3 Role of EOC in normal time</a:t>
                      </a:r>
                      <a:endParaRPr lang="en-US" sz="1050" b="1" dirty="0">
                        <a:latin typeface="Times New Roman"/>
                        <a:ea typeface="Times New Roman"/>
                      </a:endParaRPr>
                    </a:p>
                    <a:p>
                      <a:pPr marL="161290" marR="0" indent="0" algn="l">
                        <a:lnSpc>
                          <a:spcPct val="100000"/>
                        </a:lnSpc>
                        <a:spcBef>
                          <a:spcPts val="0"/>
                        </a:spcBef>
                        <a:spcAft>
                          <a:spcPts val="0"/>
                        </a:spcAft>
                      </a:pPr>
                      <a:r>
                        <a:rPr lang="en-US" sz="1050" b="1" i="1" dirty="0">
                          <a:latin typeface="Arial"/>
                          <a:ea typeface="Times New Roman"/>
                        </a:rPr>
                        <a:t>3.4. </a:t>
                      </a:r>
                      <a:r>
                        <a:rPr lang="en-US" sz="1050" b="1" i="1" dirty="0" smtClean="0">
                          <a:latin typeface="Arial"/>
                          <a:ea typeface="Times New Roman"/>
                        </a:rPr>
                        <a:t>Onsite </a:t>
                      </a:r>
                      <a:r>
                        <a:rPr lang="en-US" sz="1050" b="1" i="1" dirty="0">
                          <a:latin typeface="Arial"/>
                          <a:ea typeface="Times New Roman"/>
                        </a:rPr>
                        <a:t>EOCs</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6891">
                <a:tc>
                  <a:txBody>
                    <a:bodyPr/>
                    <a:lstStyle/>
                    <a:p>
                      <a:pPr marL="0" marR="0" indent="0" algn="l">
                        <a:lnSpc>
                          <a:spcPct val="100000"/>
                        </a:lnSpc>
                        <a:spcBef>
                          <a:spcPts val="0"/>
                        </a:spcBef>
                        <a:spcAft>
                          <a:spcPts val="0"/>
                        </a:spcAft>
                      </a:pPr>
                      <a:r>
                        <a:rPr lang="en-US" sz="1050" b="1" i="1" dirty="0">
                          <a:latin typeface="Arial"/>
                          <a:ea typeface="Times New Roman"/>
                        </a:rPr>
                        <a:t>4</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050" b="1" i="1" dirty="0">
                          <a:latin typeface="Arial"/>
                          <a:ea typeface="Times New Roman"/>
                        </a:rPr>
                        <a:t>Database </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1290" marR="0" indent="0" algn="l">
                        <a:lnSpc>
                          <a:spcPct val="100000"/>
                        </a:lnSpc>
                        <a:spcBef>
                          <a:spcPts val="0"/>
                        </a:spcBef>
                        <a:spcAft>
                          <a:spcPts val="0"/>
                        </a:spcAft>
                      </a:pPr>
                      <a:r>
                        <a:rPr lang="en-US" sz="1050" b="1" i="1" dirty="0">
                          <a:latin typeface="Arial"/>
                          <a:ea typeface="Times New Roman"/>
                        </a:rPr>
                        <a:t>Important </a:t>
                      </a:r>
                      <a:r>
                        <a:rPr lang="en-US" sz="1050" b="1" i="1" dirty="0" smtClean="0">
                          <a:latin typeface="Arial"/>
                          <a:ea typeface="Times New Roman"/>
                        </a:rPr>
                        <a:t>contacts, resource,</a:t>
                      </a:r>
                      <a:r>
                        <a:rPr lang="en-US" sz="1050" b="1" i="1" baseline="0" dirty="0" smtClean="0">
                          <a:latin typeface="Arial"/>
                          <a:ea typeface="Times New Roman"/>
                        </a:rPr>
                        <a:t> vulnerabilities, maps, </a:t>
                      </a:r>
                      <a:r>
                        <a:rPr lang="en-US" sz="1050" b="1" i="1" dirty="0" smtClean="0">
                          <a:latin typeface="Arial"/>
                          <a:ea typeface="Times New Roman"/>
                        </a:rPr>
                        <a:t>etc.</a:t>
                      </a:r>
                      <a:endParaRPr lang="en-US" sz="1050" b="1" dirty="0">
                        <a:latin typeface="Times New Roman"/>
                        <a:ea typeface="Times New Roman"/>
                      </a:endParaRPr>
                    </a:p>
                  </a:txBody>
                  <a:tcPr marL="37880" marR="37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375790"/>
            <a:ext cx="7315200" cy="27432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dirty="0" smtClean="0"/>
              <a:t>Background</a:t>
            </a:r>
            <a:endParaRPr lang="en-US" sz="2000" dirty="0" smtClean="0"/>
          </a:p>
          <a:p>
            <a:pPr>
              <a:buFont typeface="Wingdings" pitchFamily="2" charset="2"/>
              <a:buChar char="Ø"/>
            </a:pPr>
            <a:endParaRPr lang="en-AU" sz="2000" dirty="0" smtClean="0"/>
          </a:p>
          <a:p>
            <a:pPr>
              <a:buFont typeface="Wingdings" pitchFamily="2" charset="2"/>
              <a:buChar char="Ø"/>
            </a:pPr>
            <a:r>
              <a:rPr lang="en-AU" sz="2000" dirty="0" smtClean="0"/>
              <a:t>Rationale for Disaster Management Planning</a:t>
            </a:r>
            <a:endParaRPr lang="en-US" sz="2000" dirty="0" smtClean="0"/>
          </a:p>
          <a:p>
            <a:pPr>
              <a:buFont typeface="Wingdings" pitchFamily="2" charset="2"/>
              <a:buChar char="Ø"/>
            </a:pPr>
            <a:endParaRPr lang="en-AU" sz="2000" dirty="0" smtClean="0"/>
          </a:p>
          <a:p>
            <a:pPr>
              <a:buFont typeface="Wingdings" pitchFamily="2" charset="2"/>
              <a:buChar char="Ø"/>
            </a:pPr>
            <a:r>
              <a:rPr lang="en-US" sz="2000" dirty="0" smtClean="0"/>
              <a:t>Model DDMP development</a:t>
            </a:r>
          </a:p>
          <a:p>
            <a:pPr>
              <a:buFont typeface="Wingdings" pitchFamily="2" charset="2"/>
              <a:buChar char="Ø"/>
            </a:pPr>
            <a:endParaRPr lang="en-AU" sz="2000" dirty="0" smtClean="0"/>
          </a:p>
          <a:p>
            <a:pPr>
              <a:buFont typeface="Wingdings" pitchFamily="2" charset="2"/>
              <a:buChar char="Ø"/>
            </a:pPr>
            <a:r>
              <a:rPr lang="en-AU" sz="2000" dirty="0" smtClean="0"/>
              <a:t>Scale up of </a:t>
            </a:r>
            <a:r>
              <a:rPr lang="en-AU" sz="2000" dirty="0" err="1" smtClean="0"/>
              <a:t>Madhubani</a:t>
            </a:r>
            <a:r>
              <a:rPr lang="en-AU" sz="2000" dirty="0" smtClean="0"/>
              <a:t> model</a:t>
            </a:r>
          </a:p>
          <a:p>
            <a:pPr>
              <a:buFont typeface="Wingdings" pitchFamily="2" charset="2"/>
              <a:buChar char="Ø"/>
            </a:pPr>
            <a:endParaRPr lang="en-AU" sz="2000" dirty="0" smtClean="0"/>
          </a:p>
          <a:p>
            <a:pPr>
              <a:buFont typeface="Wingdings" pitchFamily="2" charset="2"/>
              <a:buChar char="Ø"/>
            </a:pPr>
            <a:r>
              <a:rPr lang="en-AU" sz="2000" dirty="0" smtClean="0"/>
              <a:t>Contents of DDMPs</a:t>
            </a:r>
          </a:p>
          <a:p>
            <a:pPr>
              <a:buFont typeface="Wingdings" pitchFamily="2" charset="2"/>
              <a:buChar char="Ø"/>
            </a:pPr>
            <a:endParaRPr lang="en-AU" sz="2000" dirty="0" smtClean="0"/>
          </a:p>
          <a:p>
            <a:pPr>
              <a:buFont typeface="Wingdings" pitchFamily="2" charset="2"/>
              <a:buChar char="Ø"/>
            </a:pPr>
            <a:r>
              <a:rPr lang="en-AU" sz="2000" b="1"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230630"/>
            <a:ext cx="7315200" cy="27432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b="1" dirty="0" smtClean="0"/>
              <a:t>Background</a:t>
            </a:r>
            <a:endParaRPr lang="en-US" sz="2000" b="1" dirty="0" smtClean="0"/>
          </a:p>
          <a:p>
            <a:pPr>
              <a:buFont typeface="Wingdings" pitchFamily="2" charset="2"/>
              <a:buChar char="Ø"/>
            </a:pPr>
            <a:endParaRPr lang="en-AU" sz="2000" dirty="0" smtClean="0"/>
          </a:p>
          <a:p>
            <a:pPr>
              <a:buFont typeface="Wingdings" pitchFamily="2" charset="2"/>
              <a:buChar char="Ø"/>
            </a:pPr>
            <a:r>
              <a:rPr lang="en-AU" sz="2000" dirty="0" smtClean="0"/>
              <a:t>Rationale for Disaster Management Planning</a:t>
            </a:r>
            <a:endParaRPr lang="en-US" sz="2000" dirty="0" smtClean="0"/>
          </a:p>
          <a:p>
            <a:pPr>
              <a:buFont typeface="Wingdings" pitchFamily="2" charset="2"/>
              <a:buChar char="Ø"/>
            </a:pPr>
            <a:endParaRPr lang="en-AU" sz="2000" dirty="0" smtClean="0"/>
          </a:p>
          <a:p>
            <a:pPr>
              <a:buFont typeface="Wingdings" pitchFamily="2" charset="2"/>
              <a:buChar char="Ø"/>
            </a:pPr>
            <a:r>
              <a:rPr lang="en-US" sz="2000" dirty="0" smtClean="0"/>
              <a:t>Model DDMP development</a:t>
            </a:r>
          </a:p>
          <a:p>
            <a:pPr>
              <a:buFont typeface="Wingdings" pitchFamily="2" charset="2"/>
              <a:buChar char="Ø"/>
            </a:pPr>
            <a:endParaRPr lang="en-AU" sz="2000" dirty="0" smtClean="0"/>
          </a:p>
          <a:p>
            <a:pPr>
              <a:buFont typeface="Wingdings" pitchFamily="2" charset="2"/>
              <a:buChar char="Ø"/>
            </a:pPr>
            <a:r>
              <a:rPr lang="en-AU" sz="2000" dirty="0" smtClean="0"/>
              <a:t>Scale up of </a:t>
            </a:r>
            <a:r>
              <a:rPr lang="en-AU" sz="2000" dirty="0" err="1" smtClean="0"/>
              <a:t>Madhubani</a:t>
            </a:r>
            <a:r>
              <a:rPr lang="en-AU" sz="2000" dirty="0" smtClean="0"/>
              <a:t> model</a:t>
            </a:r>
          </a:p>
          <a:p>
            <a:pPr>
              <a:buFont typeface="Wingdings" pitchFamily="2" charset="2"/>
              <a:buChar char="Ø"/>
            </a:pPr>
            <a:endParaRPr lang="en-AU" sz="2000" dirty="0" smtClean="0"/>
          </a:p>
          <a:p>
            <a:pPr>
              <a:buFont typeface="Wingdings" pitchFamily="2" charset="2"/>
              <a:buChar char="Ø"/>
            </a:pPr>
            <a:r>
              <a:rPr lang="en-AU" sz="2000" dirty="0" smtClean="0"/>
              <a:t>Contents of DDMPs</a:t>
            </a:r>
          </a:p>
          <a:p>
            <a:pPr>
              <a:buFont typeface="Wingdings" pitchFamily="2" charset="2"/>
              <a:buChar char="Ø"/>
            </a:pPr>
            <a:endParaRPr lang="en-AU" sz="2000" dirty="0" smtClean="0"/>
          </a:p>
          <a:p>
            <a:pPr>
              <a:buFont typeface="Wingdings" pitchFamily="2" charset="2"/>
              <a:buChar char="Ø"/>
            </a:pPr>
            <a:r>
              <a:rPr lang="en-AU" sz="2000"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01380" name="think-cell Slide" r:id="rId13" imgW="360" imgH="360" progId="">
              <p:embed/>
            </p:oleObj>
          </a:graphicData>
        </a:graphic>
      </p:graphicFrame>
      <p:sp>
        <p:nvSpPr>
          <p:cNvPr id="37" name="Rectangle 5"/>
          <p:cNvSpPr>
            <a:spLocks noChangeArrowheads="1"/>
          </p:cNvSpPr>
          <p:nvPr/>
        </p:nvSpPr>
        <p:spPr bwMode="auto">
          <a:xfrm>
            <a:off x="1888283" y="1523930"/>
            <a:ext cx="2302860" cy="295465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p>
            <a:pPr marL="133350" lvl="1" indent="-131763" defTabSz="787400">
              <a:buSzPct val="120000"/>
              <a:buFontTx/>
              <a:buChar char="•"/>
            </a:pPr>
            <a:r>
              <a:rPr lang="en-US" altLang="zh-CN" sz="1200" b="1" i="1" dirty="0" smtClean="0">
                <a:latin typeface="Arial" pitchFamily="34" charset="0"/>
                <a:cs typeface="Arial" pitchFamily="34" charset="0"/>
              </a:rPr>
              <a:t>Macro analysis (desk level)</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Review of national level DM act, Policy</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Review of existing SDMP and DDMP</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Study of vulnerability atlas</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Study of existing </a:t>
            </a:r>
          </a:p>
          <a:p>
            <a:pPr marL="395288" lvl="1" indent="-163513" defTabSz="787400">
              <a:buSzPct val="120000"/>
              <a:buFont typeface="Courier New" pitchFamily="49" charset="0"/>
              <a:buChar char="o"/>
            </a:pPr>
            <a:r>
              <a:rPr lang="en-US" altLang="zh-CN" sz="1200" b="0" i="1" dirty="0" smtClean="0">
                <a:latin typeface="Arial" pitchFamily="34" charset="0"/>
                <a:cs typeface="Arial" pitchFamily="34" charset="0"/>
              </a:rPr>
              <a:t>Organization structure</a:t>
            </a:r>
          </a:p>
          <a:p>
            <a:pPr marL="395288" lvl="1" indent="-163513" defTabSz="787400">
              <a:buSzPct val="120000"/>
              <a:buFont typeface="Courier New" pitchFamily="49" charset="0"/>
              <a:buChar char="o"/>
            </a:pPr>
            <a:r>
              <a:rPr lang="en-US" altLang="zh-CN" sz="1200" b="0" i="1" dirty="0" smtClean="0">
                <a:latin typeface="Arial" pitchFamily="34" charset="0"/>
                <a:cs typeface="Arial" pitchFamily="34" charset="0"/>
              </a:rPr>
              <a:t>Institutional structure</a:t>
            </a:r>
          </a:p>
          <a:p>
            <a:pPr marL="395288" lvl="1" indent="-163513" defTabSz="787400">
              <a:buSzPct val="120000"/>
              <a:buFont typeface="Courier New" pitchFamily="49" charset="0"/>
              <a:buChar char="o"/>
            </a:pPr>
            <a:r>
              <a:rPr lang="en-US" altLang="zh-CN" sz="1200" b="0" i="1" dirty="0" smtClean="0">
                <a:latin typeface="Arial" pitchFamily="34" charset="0"/>
                <a:cs typeface="Arial" pitchFamily="34" charset="0"/>
              </a:rPr>
              <a:t>Awareness level *</a:t>
            </a:r>
          </a:p>
          <a:p>
            <a:pPr marL="395288" lvl="1" indent="-163513" defTabSz="787400">
              <a:buSzPct val="120000"/>
              <a:buFont typeface="Courier New" pitchFamily="49" charset="0"/>
              <a:buChar char="o"/>
            </a:pPr>
            <a:r>
              <a:rPr lang="en-US" altLang="zh-CN" sz="1200" b="0" i="1" dirty="0" smtClean="0">
                <a:latin typeface="Arial" pitchFamily="34" charset="0"/>
                <a:cs typeface="Arial" pitchFamily="34" charset="0"/>
              </a:rPr>
              <a:t>Legal regime</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 stakeholder analysis</a:t>
            </a:r>
          </a:p>
          <a:p>
            <a:pPr marL="133350" lvl="1" indent="-131763" defTabSz="787400">
              <a:buSzPct val="120000"/>
              <a:buFontTx/>
              <a:buChar char="•"/>
            </a:pPr>
            <a:r>
              <a:rPr lang="en-US" altLang="zh-CN" sz="1200" b="1" i="1" dirty="0" smtClean="0">
                <a:latin typeface="Arial" pitchFamily="34" charset="0"/>
                <a:cs typeface="Arial" pitchFamily="34" charset="0"/>
              </a:rPr>
              <a:t>Micro analysis (field level) * </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Hazard profile assessment (HVCA)</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Capacity analysis</a:t>
            </a:r>
            <a:endParaRPr lang="en-US" altLang="zh-CN" sz="1200" b="0" i="1" dirty="0">
              <a:latin typeface="Arial" pitchFamily="34" charset="0"/>
              <a:cs typeface="Arial" pitchFamily="34" charset="0"/>
            </a:endParaRPr>
          </a:p>
        </p:txBody>
      </p:sp>
      <p:sp>
        <p:nvSpPr>
          <p:cNvPr id="39" name="Freeform 7"/>
          <p:cNvSpPr>
            <a:spLocks/>
          </p:cNvSpPr>
          <p:nvPr>
            <p:custDataLst>
              <p:tags r:id="rId3"/>
            </p:custDataLst>
          </p:nvPr>
        </p:nvSpPr>
        <p:spPr bwMode="blackWhite">
          <a:xfrm>
            <a:off x="1888283" y="1002437"/>
            <a:ext cx="2249774" cy="459684"/>
          </a:xfrm>
          <a:custGeom>
            <a:avLst/>
            <a:gdLst>
              <a:gd name="T0" fmla="*/ 0 w 1635"/>
              <a:gd name="T1" fmla="*/ 0 h 576"/>
              <a:gd name="T2" fmla="*/ 1531 w 1635"/>
              <a:gd name="T3" fmla="*/ 0 h 576"/>
              <a:gd name="T4" fmla="*/ 1635 w 1635"/>
              <a:gd name="T5" fmla="*/ 288 h 576"/>
              <a:gd name="T6" fmla="*/ 1531 w 1635"/>
              <a:gd name="T7" fmla="*/ 576 h 576"/>
              <a:gd name="T8" fmla="*/ 0 w 1635"/>
              <a:gd name="T9" fmla="*/ 576 h 576"/>
              <a:gd name="T10" fmla="*/ 0 w 1635"/>
              <a:gd name="T11" fmla="*/ 2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0" y="288"/>
                </a:lnTo>
                <a:lnTo>
                  <a:pt x="0" y="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wrap="none" lIns="45720" tIns="0" rIns="45720" bIns="0" anchor="ctr">
            <a:noAutofit/>
          </a:bodyPr>
          <a:lstStyle/>
          <a:p>
            <a:endParaRPr lang="en-US" sz="1200" i="1">
              <a:latin typeface="Arial" pitchFamily="34" charset="0"/>
              <a:cs typeface="Arial" pitchFamily="34" charset="0"/>
            </a:endParaRPr>
          </a:p>
        </p:txBody>
      </p:sp>
      <p:sp>
        <p:nvSpPr>
          <p:cNvPr id="40" name="Rectangle 8"/>
          <p:cNvSpPr>
            <a:spLocks noChangeArrowheads="1"/>
          </p:cNvSpPr>
          <p:nvPr>
            <p:custDataLst>
              <p:tags r:id="rId4"/>
            </p:custDataLst>
          </p:nvPr>
        </p:nvSpPr>
        <p:spPr bwMode="blackWhite">
          <a:xfrm>
            <a:off x="1938946" y="1041311"/>
            <a:ext cx="1556935" cy="395839"/>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lIns="45720" tIns="0" rIns="45720" bIns="0" anchor="ctr"/>
          <a:lstStyle/>
          <a:p>
            <a:pPr defTabSz="895350">
              <a:buSzPct val="120000"/>
            </a:pPr>
            <a:r>
              <a:rPr lang="en-US" altLang="zh-CN" sz="1200" b="1" i="1" dirty="0" smtClean="0">
                <a:latin typeface="Arial" pitchFamily="34" charset="0"/>
                <a:cs typeface="Arial" pitchFamily="34" charset="0"/>
              </a:rPr>
              <a:t>Existing System Study</a:t>
            </a:r>
            <a:endParaRPr lang="en-US" altLang="zh-CN" sz="1200" b="1" i="1" dirty="0">
              <a:latin typeface="Arial" pitchFamily="34" charset="0"/>
              <a:cs typeface="Arial" pitchFamily="34" charset="0"/>
            </a:endParaRPr>
          </a:p>
        </p:txBody>
      </p:sp>
      <p:sp>
        <p:nvSpPr>
          <p:cNvPr id="43" name="Freeform 10"/>
          <p:cNvSpPr>
            <a:spLocks/>
          </p:cNvSpPr>
          <p:nvPr>
            <p:custDataLst>
              <p:tags r:id="rId5"/>
            </p:custDataLst>
          </p:nvPr>
        </p:nvSpPr>
        <p:spPr bwMode="blackWhite">
          <a:xfrm>
            <a:off x="4309944" y="1002437"/>
            <a:ext cx="2249774" cy="459684"/>
          </a:xfrm>
          <a:custGeom>
            <a:avLst/>
            <a:gdLst>
              <a:gd name="T0" fmla="*/ 0 w 1635"/>
              <a:gd name="T1" fmla="*/ 0 h 576"/>
              <a:gd name="T2" fmla="*/ 1531 w 1635"/>
              <a:gd name="T3" fmla="*/ 0 h 576"/>
              <a:gd name="T4" fmla="*/ 1635 w 1635"/>
              <a:gd name="T5" fmla="*/ 288 h 576"/>
              <a:gd name="T6" fmla="*/ 1531 w 1635"/>
              <a:gd name="T7" fmla="*/ 576 h 576"/>
              <a:gd name="T8" fmla="*/ 0 w 1635"/>
              <a:gd name="T9" fmla="*/ 576 h 576"/>
              <a:gd name="T10" fmla="*/ 104 w 1635"/>
              <a:gd name="T11" fmla="*/ 2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104" y="288"/>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wrap="none" lIns="45720" tIns="0" rIns="45720" bIns="0" anchor="ctr">
            <a:noAutofit/>
          </a:bodyPr>
          <a:lstStyle/>
          <a:p>
            <a:endParaRPr lang="en-US" sz="1200" i="1">
              <a:latin typeface="Arial" pitchFamily="34" charset="0"/>
              <a:cs typeface="Arial" pitchFamily="34" charset="0"/>
            </a:endParaRPr>
          </a:p>
        </p:txBody>
      </p:sp>
      <p:sp>
        <p:nvSpPr>
          <p:cNvPr id="44" name="Rectangle 11"/>
          <p:cNvSpPr>
            <a:spLocks noChangeArrowheads="1"/>
          </p:cNvSpPr>
          <p:nvPr>
            <p:custDataLst>
              <p:tags r:id="rId6"/>
            </p:custDataLst>
          </p:nvPr>
        </p:nvSpPr>
        <p:spPr bwMode="blackWhite">
          <a:xfrm>
            <a:off x="4525256" y="1041311"/>
            <a:ext cx="1449954" cy="395839"/>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lIns="45720" tIns="0" rIns="45720" bIns="0" anchor="ctr"/>
          <a:lstStyle/>
          <a:p>
            <a:pPr defTabSz="895350">
              <a:buSzPct val="120000"/>
            </a:pPr>
            <a:r>
              <a:rPr lang="en-US" altLang="zh-CN" sz="1200" b="1" i="1" dirty="0" smtClean="0">
                <a:latin typeface="Arial" pitchFamily="34" charset="0"/>
                <a:cs typeface="Arial" pitchFamily="34" charset="0"/>
              </a:rPr>
              <a:t>Gap / requirement assessment</a:t>
            </a:r>
            <a:endParaRPr lang="en-US" altLang="zh-CN" sz="1200" b="1" i="1" dirty="0">
              <a:latin typeface="Arial" pitchFamily="34" charset="0"/>
              <a:cs typeface="Arial" pitchFamily="34" charset="0"/>
            </a:endParaRPr>
          </a:p>
        </p:txBody>
      </p:sp>
      <p:sp>
        <p:nvSpPr>
          <p:cNvPr id="45" name="Rectangle 12"/>
          <p:cNvSpPr>
            <a:spLocks noChangeArrowheads="1"/>
          </p:cNvSpPr>
          <p:nvPr/>
        </p:nvSpPr>
        <p:spPr bwMode="auto">
          <a:xfrm>
            <a:off x="4262970" y="1523930"/>
            <a:ext cx="2376305" cy="20313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spAutoFit/>
          </a:bodyPr>
          <a:lstStyle/>
          <a:p>
            <a:pPr marL="133350" lvl="1" indent="-131763" defTabSz="787400">
              <a:buSzPct val="120000"/>
              <a:buFontTx/>
              <a:buChar char="•"/>
            </a:pPr>
            <a:r>
              <a:rPr lang="en-US" altLang="zh-CN" sz="1200" i="1" dirty="0" smtClean="0">
                <a:latin typeface="Arial" pitchFamily="34" charset="0"/>
                <a:cs typeface="Arial" pitchFamily="34" charset="0"/>
              </a:rPr>
              <a:t>Study of good practices and Lessons learnt from past disasters</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National case analysis</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International  case analysis</a:t>
            </a:r>
          </a:p>
          <a:p>
            <a:pPr marL="231775" lvl="1" indent="-122238" defTabSz="787400">
              <a:buSzPct val="120000"/>
              <a:buFont typeface="Arial" pitchFamily="34" charset="0"/>
              <a:buChar char="–"/>
            </a:pPr>
            <a:endParaRPr lang="en-US" altLang="zh-CN" sz="1200" b="0" i="1" dirty="0" smtClean="0">
              <a:latin typeface="Arial" pitchFamily="34" charset="0"/>
              <a:cs typeface="Arial" pitchFamily="34" charset="0"/>
            </a:endParaRPr>
          </a:p>
          <a:p>
            <a:pPr marL="133350" lvl="1" indent="-131763" defTabSz="787400">
              <a:buSzPct val="120000"/>
              <a:buFontTx/>
              <a:buChar char="•"/>
            </a:pPr>
            <a:r>
              <a:rPr lang="en-US" altLang="zh-CN" sz="1200" i="1" dirty="0" smtClean="0">
                <a:latin typeface="Arial" pitchFamily="34" charset="0"/>
                <a:cs typeface="Arial" pitchFamily="34" charset="0"/>
              </a:rPr>
              <a:t>Gap Analysis</a:t>
            </a:r>
          </a:p>
          <a:p>
            <a:pPr marL="133350" lvl="1" indent="-131763" defTabSz="787400">
              <a:buSzPct val="120000"/>
              <a:buFontTx/>
              <a:buChar char="•"/>
            </a:pPr>
            <a:r>
              <a:rPr lang="en-US" altLang="zh-CN" sz="1200" i="1" dirty="0" smtClean="0">
                <a:latin typeface="Arial" pitchFamily="34" charset="0"/>
                <a:cs typeface="Arial" pitchFamily="34" charset="0"/>
              </a:rPr>
              <a:t>Assessment of improvement areas</a:t>
            </a:r>
          </a:p>
          <a:p>
            <a:pPr marL="133350" lvl="1" indent="-131763" defTabSz="787400">
              <a:buSzPct val="120000"/>
              <a:buFontTx/>
              <a:buChar char="•"/>
            </a:pPr>
            <a:r>
              <a:rPr lang="en-US" altLang="zh-CN" sz="1200" i="1" dirty="0" smtClean="0">
                <a:latin typeface="Arial" pitchFamily="34" charset="0"/>
                <a:cs typeface="Arial" pitchFamily="34" charset="0"/>
              </a:rPr>
              <a:t>Categorization of improvement areas</a:t>
            </a:r>
          </a:p>
        </p:txBody>
      </p:sp>
      <p:sp>
        <p:nvSpPr>
          <p:cNvPr id="47" name="Freeform 14"/>
          <p:cNvSpPr>
            <a:spLocks/>
          </p:cNvSpPr>
          <p:nvPr>
            <p:custDataLst>
              <p:tags r:id="rId7"/>
            </p:custDataLst>
          </p:nvPr>
        </p:nvSpPr>
        <p:spPr bwMode="blackWhite">
          <a:xfrm>
            <a:off x="6717029" y="1002437"/>
            <a:ext cx="2251183" cy="459684"/>
          </a:xfrm>
          <a:custGeom>
            <a:avLst/>
            <a:gdLst>
              <a:gd name="T0" fmla="*/ 0 w 1635"/>
              <a:gd name="T1" fmla="*/ 0 h 576"/>
              <a:gd name="T2" fmla="*/ 1531 w 1635"/>
              <a:gd name="T3" fmla="*/ 0 h 576"/>
              <a:gd name="T4" fmla="*/ 1635 w 1635"/>
              <a:gd name="T5" fmla="*/ 288 h 576"/>
              <a:gd name="T6" fmla="*/ 1531 w 1635"/>
              <a:gd name="T7" fmla="*/ 576 h 576"/>
              <a:gd name="T8" fmla="*/ 0 w 1635"/>
              <a:gd name="T9" fmla="*/ 576 h 576"/>
              <a:gd name="T10" fmla="*/ 104 w 1635"/>
              <a:gd name="T11" fmla="*/ 2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104" y="288"/>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lIns="45720" tIns="0" rIns="45720" bIns="0" anchor="ctr">
            <a:noAutofit/>
          </a:bodyPr>
          <a:lstStyle/>
          <a:p>
            <a:endParaRPr lang="en-US" sz="1200" i="1">
              <a:latin typeface="Arial" pitchFamily="34" charset="0"/>
              <a:cs typeface="Arial" pitchFamily="34" charset="0"/>
            </a:endParaRPr>
          </a:p>
        </p:txBody>
      </p:sp>
      <p:sp>
        <p:nvSpPr>
          <p:cNvPr id="48" name="Rectangle 15"/>
          <p:cNvSpPr>
            <a:spLocks noChangeArrowheads="1"/>
          </p:cNvSpPr>
          <p:nvPr>
            <p:custDataLst>
              <p:tags r:id="rId8"/>
            </p:custDataLst>
          </p:nvPr>
        </p:nvSpPr>
        <p:spPr bwMode="blackWhite">
          <a:xfrm>
            <a:off x="6932475" y="1041311"/>
            <a:ext cx="1450861" cy="395839"/>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lIns="45720" tIns="0" rIns="45720" bIns="0" anchor="ctr"/>
          <a:lstStyle/>
          <a:p>
            <a:pPr defTabSz="895350">
              <a:buSzPct val="120000"/>
            </a:pPr>
            <a:r>
              <a:rPr lang="en-US" altLang="zh-CN" sz="1200" b="1" i="1" dirty="0" smtClean="0">
                <a:latin typeface="Arial" pitchFamily="34" charset="0"/>
                <a:cs typeface="Arial" pitchFamily="34" charset="0"/>
              </a:rPr>
              <a:t>Design of DDMP</a:t>
            </a:r>
            <a:endParaRPr lang="en-US" altLang="zh-CN" sz="1200" b="1" i="1" dirty="0">
              <a:latin typeface="Arial" pitchFamily="34" charset="0"/>
              <a:cs typeface="Arial" pitchFamily="34" charset="0"/>
            </a:endParaRPr>
          </a:p>
        </p:txBody>
      </p:sp>
      <p:sp>
        <p:nvSpPr>
          <p:cNvPr id="49" name="Rectangle 16"/>
          <p:cNvSpPr>
            <a:spLocks noChangeArrowheads="1"/>
          </p:cNvSpPr>
          <p:nvPr/>
        </p:nvSpPr>
        <p:spPr bwMode="auto">
          <a:xfrm>
            <a:off x="6717026" y="1523930"/>
            <a:ext cx="2260130" cy="33239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0" tIns="0" rIns="0" bIns="0">
            <a:spAutoFit/>
          </a:bodyPr>
          <a:lstStyle/>
          <a:p>
            <a:pPr marL="133350" lvl="1" indent="-131763" defTabSz="787400">
              <a:buSzPct val="120000"/>
              <a:buFontTx/>
              <a:buChar char="•"/>
            </a:pPr>
            <a:r>
              <a:rPr lang="en-US" altLang="zh-CN" sz="1200" b="1" i="1" dirty="0" smtClean="0">
                <a:solidFill>
                  <a:srgbClr val="00B050"/>
                </a:solidFill>
                <a:latin typeface="Arial" pitchFamily="34" charset="0"/>
                <a:cs typeface="Arial" pitchFamily="34" charset="0"/>
              </a:rPr>
              <a:t>DRR plan (Green Book)</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Disaster mitigation plan</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Legal framework</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Implementation plan</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Institutional structure</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Awareness plan</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Capacity building plan</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Budgetary estimates</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Action plan</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Stakeholder improvement plan</a:t>
            </a:r>
          </a:p>
          <a:p>
            <a:pPr marL="231775" lvl="1" indent="-122238" defTabSz="787400">
              <a:buSzPct val="120000"/>
              <a:buFont typeface="Arial" pitchFamily="34" charset="0"/>
              <a:buChar char="–"/>
            </a:pPr>
            <a:endParaRPr lang="en-US" altLang="zh-CN" sz="1200" b="0" i="1" dirty="0" smtClean="0">
              <a:latin typeface="Arial" pitchFamily="34" charset="0"/>
              <a:cs typeface="Arial" pitchFamily="34" charset="0"/>
            </a:endParaRPr>
          </a:p>
          <a:p>
            <a:pPr marL="133350" lvl="1" indent="-131763" defTabSz="787400">
              <a:buSzPct val="120000"/>
              <a:buFontTx/>
              <a:buChar char="•"/>
            </a:pPr>
            <a:r>
              <a:rPr lang="en-US" altLang="zh-CN" sz="1200" b="1" i="1" dirty="0" smtClean="0">
                <a:solidFill>
                  <a:srgbClr val="FF0000"/>
                </a:solidFill>
                <a:latin typeface="Arial" pitchFamily="34" charset="0"/>
                <a:cs typeface="Arial" pitchFamily="34" charset="0"/>
              </a:rPr>
              <a:t>Disaster Response and Recovery plan (Red Book)</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Action plan</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Contingency situation plan</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EOC</a:t>
            </a:r>
          </a:p>
          <a:p>
            <a:pPr marL="231775" lvl="1" indent="-122238" defTabSz="787400">
              <a:buSzPct val="120000"/>
              <a:buFont typeface="Arial" pitchFamily="34" charset="0"/>
              <a:buChar char="–"/>
            </a:pPr>
            <a:r>
              <a:rPr lang="en-US" altLang="zh-CN" sz="1200" b="0" i="1" dirty="0" smtClean="0">
                <a:latin typeface="Arial" pitchFamily="34" charset="0"/>
                <a:cs typeface="Arial" pitchFamily="34" charset="0"/>
              </a:rPr>
              <a:t>Roles fixation/ definition</a:t>
            </a:r>
          </a:p>
        </p:txBody>
      </p:sp>
      <p:sp>
        <p:nvSpPr>
          <p:cNvPr id="56" name="Freeform 7"/>
          <p:cNvSpPr>
            <a:spLocks/>
          </p:cNvSpPr>
          <p:nvPr>
            <p:custDataLst>
              <p:tags r:id="rId9"/>
            </p:custDataLst>
          </p:nvPr>
        </p:nvSpPr>
        <p:spPr bwMode="blackWhite">
          <a:xfrm>
            <a:off x="481094" y="1493451"/>
            <a:ext cx="1315334" cy="3135700"/>
          </a:xfrm>
          <a:custGeom>
            <a:avLst/>
            <a:gdLst>
              <a:gd name="T0" fmla="*/ 0 w 1635"/>
              <a:gd name="T1" fmla="*/ 0 h 576"/>
              <a:gd name="T2" fmla="*/ 1531 w 1635"/>
              <a:gd name="T3" fmla="*/ 0 h 576"/>
              <a:gd name="T4" fmla="*/ 1635 w 1635"/>
              <a:gd name="T5" fmla="*/ 288 h 576"/>
              <a:gd name="T6" fmla="*/ 1531 w 1635"/>
              <a:gd name="T7" fmla="*/ 576 h 576"/>
              <a:gd name="T8" fmla="*/ 0 w 1635"/>
              <a:gd name="T9" fmla="*/ 576 h 576"/>
              <a:gd name="T10" fmla="*/ 0 w 1635"/>
              <a:gd name="T11" fmla="*/ 2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0" y="288"/>
                </a:lnTo>
                <a:lnTo>
                  <a:pt x="0" y="0"/>
                </a:lnTo>
                <a:close/>
              </a:path>
            </a:pathLst>
          </a:custGeom>
          <a:noFill/>
          <a:ln w="9525" cap="flat" cmpd="sng">
            <a:solidFill>
              <a:schemeClr val="tx1"/>
            </a:solidFill>
            <a:prstDash val="solid"/>
            <a:round/>
            <a:headEnd/>
            <a:tailEnd/>
          </a:ln>
        </p:spPr>
        <p:txBody>
          <a:bodyPr wrap="none" lIns="45720" tIns="0" rIns="45720" bIns="0" anchor="ctr">
            <a:noAutofit/>
          </a:bodyPr>
          <a:lstStyle/>
          <a:p>
            <a:endParaRPr lang="en-US" sz="1200" i="1">
              <a:latin typeface="Arial" pitchFamily="34" charset="0"/>
              <a:cs typeface="Arial" pitchFamily="34" charset="0"/>
            </a:endParaRPr>
          </a:p>
        </p:txBody>
      </p:sp>
      <p:sp>
        <p:nvSpPr>
          <p:cNvPr id="62" name="Rectangle 8"/>
          <p:cNvSpPr>
            <a:spLocks noChangeArrowheads="1"/>
          </p:cNvSpPr>
          <p:nvPr>
            <p:custDataLst>
              <p:tags r:id="rId10"/>
            </p:custDataLst>
          </p:nvPr>
        </p:nvSpPr>
        <p:spPr bwMode="blackWhite">
          <a:xfrm>
            <a:off x="564651" y="2798760"/>
            <a:ext cx="1148225" cy="458791"/>
          </a:xfrm>
          <a:prstGeom prst="rect">
            <a:avLst/>
          </a:prstGeom>
          <a:noFill/>
          <a:ln w="9525">
            <a:noFill/>
            <a:miter lim="800000"/>
            <a:headEnd/>
            <a:tailEnd/>
          </a:ln>
        </p:spPr>
        <p:txBody>
          <a:bodyPr lIns="45720" tIns="0" rIns="45720" bIns="0" anchor="ctr"/>
          <a:lstStyle/>
          <a:p>
            <a:pPr algn="ctr" defTabSz="895350">
              <a:buSzPct val="120000"/>
            </a:pPr>
            <a:r>
              <a:rPr lang="en-US" altLang="zh-CN" sz="1200" b="1" i="1" dirty="0" smtClean="0">
                <a:latin typeface="Arial" pitchFamily="34" charset="0"/>
                <a:cs typeface="Arial" pitchFamily="34" charset="0"/>
              </a:rPr>
              <a:t>Key Components</a:t>
            </a:r>
            <a:endParaRPr lang="en-US" altLang="zh-CN" sz="1200" b="1" i="1" dirty="0">
              <a:latin typeface="Arial" pitchFamily="34" charset="0"/>
              <a:cs typeface="Arial" pitchFamily="34" charset="0"/>
            </a:endParaRPr>
          </a:p>
        </p:txBody>
      </p:sp>
      <p:sp>
        <p:nvSpPr>
          <p:cNvPr id="26" name="Oval 25"/>
          <p:cNvSpPr/>
          <p:nvPr/>
        </p:nvSpPr>
        <p:spPr>
          <a:xfrm>
            <a:off x="4077206" y="1340686"/>
            <a:ext cx="2594584" cy="1254715"/>
          </a:xfrm>
          <a:prstGeom prst="ellipse">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a:latin typeface="Arial" pitchFamily="34" charset="0"/>
              <a:cs typeface="Arial" pitchFamily="34" charset="0"/>
            </a:endParaRPr>
          </a:p>
        </p:txBody>
      </p:sp>
      <p:sp>
        <p:nvSpPr>
          <p:cNvPr id="28"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b="1" i="1" u="sng" dirty="0" smtClean="0">
                <a:solidFill>
                  <a:srgbClr val="002060"/>
                </a:solidFill>
                <a:latin typeface="Arial" pitchFamily="34" charset="0"/>
                <a:cs typeface="Arial" pitchFamily="34" charset="0"/>
              </a:rPr>
              <a:t>Approach and stages</a:t>
            </a:r>
            <a:endParaRPr lang="en-US" i="1" dirty="0">
              <a:solidFill>
                <a:srgbClr val="002060"/>
              </a:solidFill>
              <a:latin typeface="Arial" pitchFamily="34" charset="0"/>
              <a:cs typeface="Arial" pitchFamily="34" charset="0"/>
            </a:endParaRPr>
          </a:p>
        </p:txBody>
      </p:sp>
      <p:sp>
        <p:nvSpPr>
          <p:cNvPr id="29" name="TextBox 28"/>
          <p:cNvSpPr txBox="1"/>
          <p:nvPr/>
        </p:nvSpPr>
        <p:spPr>
          <a:xfrm>
            <a:off x="0" y="4700886"/>
            <a:ext cx="6248400" cy="461665"/>
          </a:xfrm>
          <a:prstGeom prst="rect">
            <a:avLst/>
          </a:prstGeom>
          <a:noFill/>
        </p:spPr>
        <p:txBody>
          <a:bodyPr wrap="square" rtlCol="0">
            <a:spAutoFit/>
          </a:bodyPr>
          <a:lstStyle/>
          <a:p>
            <a:r>
              <a:rPr lang="en-US" sz="1200" i="1" dirty="0" smtClean="0">
                <a:latin typeface="Arial" pitchFamily="34" charset="0"/>
                <a:cs typeface="Arial" pitchFamily="34" charset="0"/>
              </a:rPr>
              <a:t>Include plans for </a:t>
            </a:r>
            <a:r>
              <a:rPr lang="en-US" sz="1200" b="1" i="1" dirty="0" smtClean="0">
                <a:latin typeface="Arial" pitchFamily="34" charset="0"/>
                <a:cs typeface="Arial" pitchFamily="34" charset="0"/>
              </a:rPr>
              <a:t>school safety, hospital safety, industrial safety, livestock, crowd management, </a:t>
            </a:r>
            <a:endParaRPr lang="en-US" sz="1200" b="1" i="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24932" name="think-cell Slide" r:id="rId5" imgW="360" imgH="360" progId="">
              <p:embed/>
            </p:oleObj>
          </a:graphicData>
        </a:graphic>
      </p:graphicFrame>
      <p:sp>
        <p:nvSpPr>
          <p:cNvPr id="28"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3200" b="1" i="1" u="sng" dirty="0" smtClean="0">
                <a:solidFill>
                  <a:srgbClr val="002060"/>
                </a:solidFill>
                <a:latin typeface="Arial" pitchFamily="34" charset="0"/>
                <a:cs typeface="Arial" pitchFamily="34" charset="0"/>
              </a:rPr>
              <a:t>Process management by BSDMA</a:t>
            </a:r>
            <a:endParaRPr lang="en-US" sz="3200" i="1" dirty="0">
              <a:solidFill>
                <a:srgbClr val="002060"/>
              </a:solidFill>
              <a:latin typeface="Arial" pitchFamily="34" charset="0"/>
              <a:cs typeface="Arial" pitchFamily="34" charset="0"/>
            </a:endParaRPr>
          </a:p>
        </p:txBody>
      </p:sp>
      <p:sp>
        <p:nvSpPr>
          <p:cNvPr id="17" name="TextBox 16"/>
          <p:cNvSpPr txBox="1"/>
          <p:nvPr/>
        </p:nvSpPr>
        <p:spPr>
          <a:xfrm>
            <a:off x="457200" y="1123950"/>
            <a:ext cx="8382000" cy="3416320"/>
          </a:xfrm>
          <a:prstGeom prst="rect">
            <a:avLst/>
          </a:prstGeom>
          <a:noFill/>
        </p:spPr>
        <p:txBody>
          <a:bodyPr wrap="square" rtlCol="0">
            <a:spAutoFit/>
          </a:bodyPr>
          <a:lstStyle/>
          <a:p>
            <a:pPr marL="342900" indent="-342900">
              <a:buFont typeface="Arial" pitchFamily="34" charset="0"/>
              <a:buChar char="•"/>
            </a:pPr>
            <a:r>
              <a:rPr lang="en-US" dirty="0" smtClean="0"/>
              <a:t>Preparation of SOW and TOR (through consultative process)</a:t>
            </a:r>
          </a:p>
          <a:p>
            <a:pPr marL="342900" indent="-342900">
              <a:buFont typeface="Arial" pitchFamily="34" charset="0"/>
              <a:buChar char="•"/>
            </a:pPr>
            <a:r>
              <a:rPr lang="en-US" dirty="0" smtClean="0"/>
              <a:t>Open bidding and hiring of agencies</a:t>
            </a:r>
          </a:p>
          <a:p>
            <a:pPr marL="342900" indent="-342900">
              <a:buFont typeface="Arial" pitchFamily="34" charset="0"/>
              <a:buChar char="•"/>
            </a:pPr>
            <a:r>
              <a:rPr lang="en-US" dirty="0" smtClean="0"/>
              <a:t>Inception workshop</a:t>
            </a:r>
          </a:p>
          <a:p>
            <a:pPr marL="342900" indent="-342900">
              <a:buFont typeface="Arial" pitchFamily="34" charset="0"/>
              <a:buChar char="•"/>
            </a:pPr>
            <a:r>
              <a:rPr lang="en-US" dirty="0" smtClean="0"/>
              <a:t>Resource person from BSDMA assigned for each district plan</a:t>
            </a:r>
          </a:p>
          <a:p>
            <a:pPr marL="342900" indent="-342900">
              <a:buFont typeface="Arial" pitchFamily="34" charset="0"/>
              <a:buChar char="•"/>
            </a:pPr>
            <a:r>
              <a:rPr lang="en-US" dirty="0" smtClean="0"/>
              <a:t>Periodical review and reflection workshops</a:t>
            </a:r>
          </a:p>
          <a:p>
            <a:pPr marL="342900" indent="-342900">
              <a:buFont typeface="Arial" pitchFamily="34" charset="0"/>
              <a:buChar char="•"/>
            </a:pPr>
            <a:r>
              <a:rPr lang="en-US" dirty="0" smtClean="0"/>
              <a:t>Common </a:t>
            </a:r>
            <a:r>
              <a:rPr lang="en-US" dirty="0" err="1" smtClean="0"/>
              <a:t>WhatsApp</a:t>
            </a:r>
            <a:r>
              <a:rPr lang="en-US" dirty="0" smtClean="0"/>
              <a:t> group (including DMs, Nodal Officers, NDMA, BSDMA, DMD, NIDM, BIPARD, IAG, implementing agencies) for open sharing of experiences</a:t>
            </a:r>
          </a:p>
          <a:p>
            <a:pPr marL="342900" indent="-342900">
              <a:buFont typeface="Arial" pitchFamily="34" charset="0"/>
              <a:buChar char="•"/>
            </a:pPr>
            <a:r>
              <a:rPr lang="en-US" dirty="0" smtClean="0"/>
              <a:t>Openness to trouble shooting and facilitation</a:t>
            </a:r>
          </a:p>
          <a:p>
            <a:pPr marL="342900" indent="-342900">
              <a:buFont typeface="Arial" pitchFamily="34" charset="0"/>
              <a:buChar char="•"/>
            </a:pPr>
            <a:r>
              <a:rPr lang="en-US" dirty="0" smtClean="0"/>
              <a:t>Hired agencies are being treated as partners in the making of DDMP (not contractors)</a:t>
            </a:r>
          </a:p>
          <a:p>
            <a:pPr marL="342900" indent="-342900">
              <a:buFont typeface="Arial" pitchFamily="34" charset="0"/>
              <a:buChar char="•"/>
            </a:pPr>
            <a:r>
              <a:rPr lang="en-US" dirty="0" smtClean="0"/>
              <a:t>Active involvement of BSDMA-VC and members in nurturing the process</a:t>
            </a:r>
          </a:p>
          <a:p>
            <a:pPr marL="342900" indent="-342900">
              <a:buFont typeface="Arial" pitchFamily="34" charset="0"/>
              <a:buChar char="•"/>
            </a:pPr>
            <a:r>
              <a:rPr lang="en-US" dirty="0" smtClean="0"/>
              <a:t>Approach to harmonization (in process and contents of DDMPs)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02404" name="think-cell Slide" r:id="rId5" imgW="360" imgH="360" progId="">
              <p:embed/>
            </p:oleObj>
          </a:graphicData>
        </a:graphic>
      </p:graphicFrame>
      <p:sp>
        <p:nvSpPr>
          <p:cNvPr id="10" name="Segment1"/>
          <p:cNvSpPr>
            <a:spLocks/>
          </p:cNvSpPr>
          <p:nvPr/>
        </p:nvSpPr>
        <p:spPr bwMode="auto">
          <a:xfrm>
            <a:off x="4704019" y="1276594"/>
            <a:ext cx="1817461" cy="1485950"/>
          </a:xfrm>
          <a:custGeom>
            <a:avLst/>
            <a:gdLst>
              <a:gd name="T0" fmla="*/ 0 w 1780694"/>
              <a:gd name="T1" fmla="*/ 1943100 h 1943100"/>
              <a:gd name="T2" fmla="*/ 1 w 1780694"/>
              <a:gd name="T3" fmla="*/ 0 h 1943100"/>
              <a:gd name="T4" fmla="*/ 1 w 1780694"/>
              <a:gd name="T5" fmla="*/ 0 h 1943100"/>
              <a:gd name="T6" fmla="*/ 76331 w 1780694"/>
              <a:gd name="T7" fmla="*/ 375 h 1943100"/>
              <a:gd name="T8" fmla="*/ 152808 w 1780694"/>
              <a:gd name="T9" fmla="*/ 1503 h 1943100"/>
              <a:gd name="T10" fmla="*/ 229580 w 1780694"/>
              <a:gd name="T11" fmla="*/ 3394 h 1943100"/>
              <a:gd name="T12" fmla="*/ 306797 w 1780694"/>
              <a:gd name="T13" fmla="*/ 6065 h 1943100"/>
              <a:gd name="T14" fmla="*/ 384610 w 1780694"/>
              <a:gd name="T15" fmla="*/ 9539 h 1943100"/>
              <a:gd name="T16" fmla="*/ 463173 w 1780694"/>
              <a:gd name="T17" fmla="*/ 13850 h 1943100"/>
              <a:gd name="T18" fmla="*/ 542643 w 1780694"/>
              <a:gd name="T19" fmla="*/ 19036 h 1943100"/>
              <a:gd name="T20" fmla="*/ 623182 w 1780694"/>
              <a:gd name="T21" fmla="*/ 25146 h 1943100"/>
              <a:gd name="T22" fmla="*/ 704955 w 1780694"/>
              <a:gd name="T23" fmla="*/ 32237 h 1943100"/>
              <a:gd name="T24" fmla="*/ 788134 w 1780694"/>
              <a:gd name="T25" fmla="*/ 40379 h 1943100"/>
              <a:gd name="T26" fmla="*/ 872893 w 1780694"/>
              <a:gd name="T27" fmla="*/ 49650 h 1943100"/>
              <a:gd name="T28" fmla="*/ 959414 w 1780694"/>
              <a:gd name="T29" fmla="*/ 60145 h 1943100"/>
              <a:gd name="T30" fmla="*/ 1047883 w 1780694"/>
              <a:gd name="T31" fmla="*/ 71971 h 1943100"/>
              <a:gd name="T32" fmla="*/ 1138491 w 1780694"/>
              <a:gd name="T33" fmla="*/ 85253 h 1943100"/>
              <a:gd name="T34" fmla="*/ 1231433 w 1780694"/>
              <a:gd name="T35" fmla="*/ 100132 h 1943100"/>
              <a:gd name="T36" fmla="*/ 1326905 w 1780694"/>
              <a:gd name="T37" fmla="*/ 116773 h 1943100"/>
              <a:gd name="T38" fmla="*/ 1425105 w 1780694"/>
              <a:gd name="T39" fmla="*/ 135365 h 1943100"/>
              <a:gd name="T40" fmla="*/ 1526226 w 1780694"/>
              <a:gd name="T41" fmla="*/ 156120 h 1943100"/>
              <a:gd name="T42" fmla="*/ 1630455 w 1780694"/>
              <a:gd name="T43" fmla="*/ 179286 h 1943100"/>
              <a:gd name="T44" fmla="*/ 1737963 w 1780694"/>
              <a:gd name="T45" fmla="*/ 205139 h 1943100"/>
              <a:gd name="T46" fmla="*/ 1780694 w 1780694"/>
              <a:gd name="T47" fmla="*/ 226504 h 1943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80694" h="1943100">
                <a:moveTo>
                  <a:pt x="0" y="1943100"/>
                </a:moveTo>
                <a:cubicBezTo>
                  <a:pt x="0" y="1295400"/>
                  <a:pt x="1" y="647700"/>
                  <a:pt x="1" y="0"/>
                </a:cubicBezTo>
                <a:lnTo>
                  <a:pt x="76331" y="375"/>
                </a:lnTo>
                <a:lnTo>
                  <a:pt x="152808" y="1503"/>
                </a:lnTo>
                <a:lnTo>
                  <a:pt x="229580" y="3394"/>
                </a:lnTo>
                <a:lnTo>
                  <a:pt x="306797" y="6065"/>
                </a:lnTo>
                <a:lnTo>
                  <a:pt x="384610" y="9539"/>
                </a:lnTo>
                <a:lnTo>
                  <a:pt x="463173" y="13850"/>
                </a:lnTo>
                <a:lnTo>
                  <a:pt x="542643" y="19036"/>
                </a:lnTo>
                <a:lnTo>
                  <a:pt x="623182" y="25146"/>
                </a:lnTo>
                <a:lnTo>
                  <a:pt x="704955" y="32237"/>
                </a:lnTo>
                <a:lnTo>
                  <a:pt x="788134" y="40379"/>
                </a:lnTo>
                <a:lnTo>
                  <a:pt x="872893" y="49650"/>
                </a:lnTo>
                <a:lnTo>
                  <a:pt x="959414" y="60145"/>
                </a:lnTo>
                <a:lnTo>
                  <a:pt x="1047883" y="71971"/>
                </a:lnTo>
                <a:lnTo>
                  <a:pt x="1138491" y="85253"/>
                </a:lnTo>
                <a:lnTo>
                  <a:pt x="1231433" y="100132"/>
                </a:lnTo>
                <a:lnTo>
                  <a:pt x="1326905" y="116773"/>
                </a:lnTo>
                <a:lnTo>
                  <a:pt x="1425105" y="135365"/>
                </a:lnTo>
                <a:lnTo>
                  <a:pt x="1526226" y="156120"/>
                </a:lnTo>
                <a:lnTo>
                  <a:pt x="1630455" y="179286"/>
                </a:lnTo>
                <a:cubicBezTo>
                  <a:pt x="1665745" y="187456"/>
                  <a:pt x="1712923" y="197269"/>
                  <a:pt x="1737963" y="205139"/>
                </a:cubicBezTo>
                <a:lnTo>
                  <a:pt x="1780694" y="226504"/>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11" name="SegmentMarker1"/>
          <p:cNvSpPr>
            <a:spLocks noChangeArrowheads="1"/>
          </p:cNvSpPr>
          <p:nvPr/>
        </p:nvSpPr>
        <p:spPr bwMode="auto">
          <a:xfrm>
            <a:off x="5363768" y="1199085"/>
            <a:ext cx="289317" cy="216774"/>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1</a:t>
            </a:r>
          </a:p>
        </p:txBody>
      </p:sp>
      <p:sp>
        <p:nvSpPr>
          <p:cNvPr id="12" name="SegmentText1"/>
          <p:cNvSpPr txBox="1">
            <a:spLocks noChangeArrowheads="1"/>
          </p:cNvSpPr>
          <p:nvPr/>
        </p:nvSpPr>
        <p:spPr bwMode="auto">
          <a:xfrm>
            <a:off x="4693053" y="1484352"/>
            <a:ext cx="1402949" cy="553998"/>
          </a:xfrm>
          <a:prstGeom prst="rect">
            <a:avLst/>
          </a:prstGeom>
          <a:noFill/>
          <a:ln w="9525">
            <a:noFill/>
            <a:miter lim="800000"/>
            <a:headEnd/>
            <a:tailEnd/>
          </a:ln>
        </p:spPr>
        <p:txBody>
          <a:bodyPr wrap="square">
            <a:spAutoFit/>
          </a:bodyPr>
          <a:lstStyle/>
          <a:p>
            <a:pPr algn="ctr" eaLnBrk="1" hangingPunct="1"/>
            <a:r>
              <a:rPr lang="en-US" sz="1000" dirty="0" smtClean="0">
                <a:solidFill>
                  <a:schemeClr val="dk1"/>
                </a:solidFill>
              </a:rPr>
              <a:t>Review and </a:t>
            </a:r>
          </a:p>
          <a:p>
            <a:pPr algn="ctr" eaLnBrk="1" hangingPunct="1"/>
            <a:r>
              <a:rPr lang="en-US" sz="1000" dirty="0" smtClean="0">
                <a:solidFill>
                  <a:schemeClr val="dk1"/>
                </a:solidFill>
              </a:rPr>
              <a:t>Integration </a:t>
            </a:r>
          </a:p>
          <a:p>
            <a:pPr algn="ctr" eaLnBrk="1" hangingPunct="1"/>
            <a:r>
              <a:rPr lang="en-US" sz="1000" dirty="0" smtClean="0">
                <a:solidFill>
                  <a:schemeClr val="dk1"/>
                </a:solidFill>
              </a:rPr>
              <a:t>of existing DDMPs</a:t>
            </a:r>
            <a:endParaRPr lang="en-US" sz="1000" dirty="0"/>
          </a:p>
        </p:txBody>
      </p:sp>
      <p:sp>
        <p:nvSpPr>
          <p:cNvPr id="14" name="Segment2"/>
          <p:cNvSpPr>
            <a:spLocks/>
          </p:cNvSpPr>
          <p:nvPr/>
        </p:nvSpPr>
        <p:spPr bwMode="auto">
          <a:xfrm>
            <a:off x="4760714" y="1474848"/>
            <a:ext cx="3965369" cy="1330216"/>
          </a:xfrm>
          <a:custGeom>
            <a:avLst/>
            <a:gdLst>
              <a:gd name="T0" fmla="*/ 0 w 3886200"/>
              <a:gd name="T1" fmla="*/ 1737961 h 1737961"/>
              <a:gd name="T2" fmla="*/ 1737963 w 3886200"/>
              <a:gd name="T3" fmla="*/ 0 h 1737961"/>
              <a:gd name="T4" fmla="*/ 1737963 w 3886200"/>
              <a:gd name="T5" fmla="*/ 0 h 1737961"/>
              <a:gd name="T6" fmla="*/ 1848898 w 3886200"/>
              <a:gd name="T7" fmla="*/ 28859 h 1737961"/>
              <a:gd name="T8" fmla="*/ 1963376 w 3886200"/>
              <a:gd name="T9" fmla="*/ 61081 h 1737961"/>
              <a:gd name="T10" fmla="*/ 2081461 w 3886200"/>
              <a:gd name="T11" fmla="*/ 97072 h 1737961"/>
              <a:gd name="T12" fmla="*/ 2203148 w 3886200"/>
              <a:gd name="T13" fmla="*/ 137282 h 1737961"/>
              <a:gd name="T14" fmla="*/ 2328341 w 3886200"/>
              <a:gd name="T15" fmla="*/ 182215 h 1737961"/>
              <a:gd name="T16" fmla="*/ 2456819 w 3886200"/>
              <a:gd name="T17" fmla="*/ 232422 h 1737961"/>
              <a:gd name="T18" fmla="*/ 2588203 w 3886200"/>
              <a:gd name="T19" fmla="*/ 288499 h 1737961"/>
              <a:gd name="T20" fmla="*/ 2721911 w 3886200"/>
              <a:gd name="T21" fmla="*/ 351080 h 1737961"/>
              <a:gd name="T22" fmla="*/ 2857110 w 3886200"/>
              <a:gd name="T23" fmla="*/ 420817 h 1737961"/>
              <a:gd name="T24" fmla="*/ 2992672 w 3886200"/>
              <a:gd name="T25" fmla="*/ 498358 h 1737961"/>
              <a:gd name="T26" fmla="*/ 3127121 w 3886200"/>
              <a:gd name="T27" fmla="*/ 584307 h 1737961"/>
              <a:gd name="T28" fmla="*/ 3258600 w 3886200"/>
              <a:gd name="T29" fmla="*/ 679179 h 1737961"/>
              <a:gd name="T30" fmla="*/ 3384862 w 3886200"/>
              <a:gd name="T31" fmla="*/ 783333 h 1737961"/>
              <a:gd name="T32" fmla="*/ 3503285 w 3886200"/>
              <a:gd name="T33" fmla="*/ 896899 h 1737961"/>
              <a:gd name="T34" fmla="*/ 3610949 w 3886200"/>
              <a:gd name="T35" fmla="*/ 1019700 h 1737961"/>
              <a:gd name="T36" fmla="*/ 3704771 w 3886200"/>
              <a:gd name="T37" fmla="*/ 1151185 h 1737961"/>
              <a:gd name="T38" fmla="*/ 3781692 w 3886200"/>
              <a:gd name="T39" fmla="*/ 1290370 h 1737961"/>
              <a:gd name="T40" fmla="*/ 3838935 w 3886200"/>
              <a:gd name="T41" fmla="*/ 1435832 h 1737961"/>
              <a:gd name="T42" fmla="*/ 3874257 w 3886200"/>
              <a:gd name="T43" fmla="*/ 1585743 h 1737961"/>
              <a:gd name="T44" fmla="*/ 3886200 w 3886200"/>
              <a:gd name="T45" fmla="*/ 1737961 h 1737961"/>
              <a:gd name="T46" fmla="*/ 3886200 w 3886200"/>
              <a:gd name="T47" fmla="*/ 1737961 h 17379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86200" h="1737961">
                <a:moveTo>
                  <a:pt x="0" y="1737961"/>
                </a:moveTo>
                <a:lnTo>
                  <a:pt x="1737963" y="0"/>
                </a:lnTo>
                <a:lnTo>
                  <a:pt x="1848898" y="28859"/>
                </a:lnTo>
                <a:cubicBezTo>
                  <a:pt x="1886467" y="39039"/>
                  <a:pt x="1924616" y="49712"/>
                  <a:pt x="1963376" y="61081"/>
                </a:cubicBezTo>
                <a:cubicBezTo>
                  <a:pt x="2002137" y="72450"/>
                  <a:pt x="2041499" y="84372"/>
                  <a:pt x="2081461" y="97072"/>
                </a:cubicBezTo>
                <a:cubicBezTo>
                  <a:pt x="2121423" y="109772"/>
                  <a:pt x="2162001" y="123091"/>
                  <a:pt x="2203148" y="137282"/>
                </a:cubicBezTo>
                <a:cubicBezTo>
                  <a:pt x="2244295" y="151473"/>
                  <a:pt x="2286063" y="166358"/>
                  <a:pt x="2328341" y="182215"/>
                </a:cubicBezTo>
                <a:cubicBezTo>
                  <a:pt x="2370619" y="198072"/>
                  <a:pt x="2413509" y="214708"/>
                  <a:pt x="2456819" y="232422"/>
                </a:cubicBezTo>
                <a:cubicBezTo>
                  <a:pt x="2500129" y="250136"/>
                  <a:pt x="2544021" y="268723"/>
                  <a:pt x="2588203" y="288499"/>
                </a:cubicBezTo>
                <a:cubicBezTo>
                  <a:pt x="2632385" y="308275"/>
                  <a:pt x="2677093" y="329027"/>
                  <a:pt x="2721911" y="351080"/>
                </a:cubicBezTo>
                <a:cubicBezTo>
                  <a:pt x="2766729" y="373133"/>
                  <a:pt x="2811983" y="396271"/>
                  <a:pt x="2857110" y="420817"/>
                </a:cubicBezTo>
                <a:cubicBezTo>
                  <a:pt x="2902237" y="445363"/>
                  <a:pt x="2947670" y="471110"/>
                  <a:pt x="2992672" y="498358"/>
                </a:cubicBezTo>
                <a:cubicBezTo>
                  <a:pt x="3037674" y="525606"/>
                  <a:pt x="3082800" y="554170"/>
                  <a:pt x="3127121" y="584307"/>
                </a:cubicBezTo>
                <a:cubicBezTo>
                  <a:pt x="3171442" y="614444"/>
                  <a:pt x="3215643" y="646008"/>
                  <a:pt x="3258600" y="679179"/>
                </a:cubicBezTo>
                <a:cubicBezTo>
                  <a:pt x="3301557" y="712350"/>
                  <a:pt x="3344081" y="747046"/>
                  <a:pt x="3384862" y="783333"/>
                </a:cubicBezTo>
                <a:cubicBezTo>
                  <a:pt x="3425643" y="819620"/>
                  <a:pt x="3465604" y="857505"/>
                  <a:pt x="3503285" y="896899"/>
                </a:cubicBezTo>
                <a:cubicBezTo>
                  <a:pt x="3540966" y="936293"/>
                  <a:pt x="3577368" y="977319"/>
                  <a:pt x="3610949" y="1019700"/>
                </a:cubicBezTo>
                <a:cubicBezTo>
                  <a:pt x="3644530" y="1062081"/>
                  <a:pt x="3676314" y="1106073"/>
                  <a:pt x="3704771" y="1151185"/>
                </a:cubicBezTo>
                <a:cubicBezTo>
                  <a:pt x="3733228" y="1196297"/>
                  <a:pt x="3759331" y="1242929"/>
                  <a:pt x="3781692" y="1290370"/>
                </a:cubicBezTo>
                <a:cubicBezTo>
                  <a:pt x="3804053" y="1337811"/>
                  <a:pt x="3823508" y="1386603"/>
                  <a:pt x="3838935" y="1435832"/>
                </a:cubicBezTo>
                <a:cubicBezTo>
                  <a:pt x="3854362" y="1485061"/>
                  <a:pt x="3866380" y="1535388"/>
                  <a:pt x="3874257" y="1585743"/>
                </a:cubicBezTo>
                <a:cubicBezTo>
                  <a:pt x="3882135" y="1636098"/>
                  <a:pt x="3884210" y="1712591"/>
                  <a:pt x="3886200" y="1737961"/>
                </a:cubicBez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15" name="SegmentMarker2"/>
          <p:cNvSpPr>
            <a:spLocks noChangeArrowheads="1"/>
          </p:cNvSpPr>
          <p:nvPr/>
        </p:nvSpPr>
        <p:spPr bwMode="auto">
          <a:xfrm>
            <a:off x="7669733" y="1747806"/>
            <a:ext cx="289239" cy="216959"/>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2</a:t>
            </a:r>
          </a:p>
        </p:txBody>
      </p:sp>
      <p:sp>
        <p:nvSpPr>
          <p:cNvPr id="18" name="Segment3"/>
          <p:cNvSpPr>
            <a:spLocks/>
          </p:cNvSpPr>
          <p:nvPr/>
        </p:nvSpPr>
        <p:spPr bwMode="auto">
          <a:xfrm>
            <a:off x="4760714" y="2864589"/>
            <a:ext cx="3965369" cy="1332646"/>
          </a:xfrm>
          <a:custGeom>
            <a:avLst/>
            <a:gdLst>
              <a:gd name="T0" fmla="*/ 0 w 3886200"/>
              <a:gd name="T1" fmla="*/ 0 h 1741014"/>
              <a:gd name="T2" fmla="*/ 3886200 w 3886200"/>
              <a:gd name="T3" fmla="*/ 0 h 1741014"/>
              <a:gd name="T4" fmla="*/ 3886200 w 3886200"/>
              <a:gd name="T5" fmla="*/ 0 h 1741014"/>
              <a:gd name="T6" fmla="*/ 3874257 w 3886200"/>
              <a:gd name="T7" fmla="*/ 152220 h 1741014"/>
              <a:gd name="T8" fmla="*/ 3838935 w 3886200"/>
              <a:gd name="T9" fmla="*/ 302131 h 1741014"/>
              <a:gd name="T10" fmla="*/ 3781692 w 3886200"/>
              <a:gd name="T11" fmla="*/ 447593 h 1741014"/>
              <a:gd name="T12" fmla="*/ 3704769 w 3886200"/>
              <a:gd name="T13" fmla="*/ 586778 h 1741014"/>
              <a:gd name="T14" fmla="*/ 3610949 w 3886200"/>
              <a:gd name="T15" fmla="*/ 718263 h 1741014"/>
              <a:gd name="T16" fmla="*/ 3503284 w 3886200"/>
              <a:gd name="T17" fmla="*/ 841064 h 1741014"/>
              <a:gd name="T18" fmla="*/ 3384861 w 3886200"/>
              <a:gd name="T19" fmla="*/ 954629 h 1741014"/>
              <a:gd name="T20" fmla="*/ 3258599 w 3886200"/>
              <a:gd name="T21" fmla="*/ 1058783 h 1741014"/>
              <a:gd name="T22" fmla="*/ 3127118 w 3886200"/>
              <a:gd name="T23" fmla="*/ 1153655 h 1741014"/>
              <a:gd name="T24" fmla="*/ 2992670 w 3886200"/>
              <a:gd name="T25" fmla="*/ 1239605 h 1741014"/>
              <a:gd name="T26" fmla="*/ 2857108 w 3886200"/>
              <a:gd name="T27" fmla="*/ 1317145 h 1741014"/>
              <a:gd name="T28" fmla="*/ 2721908 w 3886200"/>
              <a:gd name="T29" fmla="*/ 1386882 h 1741014"/>
              <a:gd name="T30" fmla="*/ 2588201 w 3886200"/>
              <a:gd name="T31" fmla="*/ 1449462 h 1741014"/>
              <a:gd name="T32" fmla="*/ 2456817 w 3886200"/>
              <a:gd name="T33" fmla="*/ 1505540 h 1741014"/>
              <a:gd name="T34" fmla="*/ 2328339 w 3886200"/>
              <a:gd name="T35" fmla="*/ 1555747 h 1741014"/>
              <a:gd name="T36" fmla="*/ 2203146 w 3886200"/>
              <a:gd name="T37" fmla="*/ 1600680 h 1741014"/>
              <a:gd name="T38" fmla="*/ 2081459 w 3886200"/>
              <a:gd name="T39" fmla="*/ 1640890 h 1741014"/>
              <a:gd name="T40" fmla="*/ 1963375 w 3886200"/>
              <a:gd name="T41" fmla="*/ 1676880 h 1741014"/>
              <a:gd name="T42" fmla="*/ 1848897 w 3886200"/>
              <a:gd name="T43" fmla="*/ 1709103 h 1741014"/>
              <a:gd name="T44" fmla="*/ 1737961 w 3886200"/>
              <a:gd name="T45" fmla="*/ 1737962 h 1741014"/>
              <a:gd name="T46" fmla="*/ 1731857 w 3886200"/>
              <a:gd name="T47" fmla="*/ 1741014 h 17410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86200" h="1741014">
                <a:moveTo>
                  <a:pt x="0" y="0"/>
                </a:moveTo>
                <a:lnTo>
                  <a:pt x="3886200" y="0"/>
                </a:lnTo>
                <a:cubicBezTo>
                  <a:pt x="3884210" y="25370"/>
                  <a:pt x="3882135" y="101865"/>
                  <a:pt x="3874257" y="152220"/>
                </a:cubicBezTo>
                <a:cubicBezTo>
                  <a:pt x="3866380" y="202575"/>
                  <a:pt x="3854362" y="252902"/>
                  <a:pt x="3838935" y="302131"/>
                </a:cubicBezTo>
                <a:cubicBezTo>
                  <a:pt x="3823508" y="351360"/>
                  <a:pt x="3804053" y="400152"/>
                  <a:pt x="3781692" y="447593"/>
                </a:cubicBezTo>
                <a:cubicBezTo>
                  <a:pt x="3759331" y="495034"/>
                  <a:pt x="3733226" y="541666"/>
                  <a:pt x="3704769" y="586778"/>
                </a:cubicBezTo>
                <a:cubicBezTo>
                  <a:pt x="3676312" y="631890"/>
                  <a:pt x="3644530" y="675882"/>
                  <a:pt x="3610949" y="718263"/>
                </a:cubicBezTo>
                <a:cubicBezTo>
                  <a:pt x="3577368" y="760644"/>
                  <a:pt x="3540965" y="801670"/>
                  <a:pt x="3503284" y="841064"/>
                </a:cubicBezTo>
                <a:cubicBezTo>
                  <a:pt x="3465603" y="880458"/>
                  <a:pt x="3425642" y="918343"/>
                  <a:pt x="3384861" y="954629"/>
                </a:cubicBezTo>
                <a:cubicBezTo>
                  <a:pt x="3344080" y="990915"/>
                  <a:pt x="3301556" y="1025612"/>
                  <a:pt x="3258599" y="1058783"/>
                </a:cubicBezTo>
                <a:cubicBezTo>
                  <a:pt x="3215642" y="1091954"/>
                  <a:pt x="3171439" y="1123518"/>
                  <a:pt x="3127118" y="1153655"/>
                </a:cubicBezTo>
                <a:cubicBezTo>
                  <a:pt x="3082797" y="1183792"/>
                  <a:pt x="3037672" y="1212357"/>
                  <a:pt x="2992670" y="1239605"/>
                </a:cubicBezTo>
                <a:cubicBezTo>
                  <a:pt x="2947668" y="1266853"/>
                  <a:pt x="2902235" y="1292599"/>
                  <a:pt x="2857108" y="1317145"/>
                </a:cubicBezTo>
                <a:cubicBezTo>
                  <a:pt x="2811981" y="1341691"/>
                  <a:pt x="2766726" y="1364829"/>
                  <a:pt x="2721908" y="1386882"/>
                </a:cubicBezTo>
                <a:cubicBezTo>
                  <a:pt x="2677090" y="1408935"/>
                  <a:pt x="2632383" y="1429686"/>
                  <a:pt x="2588201" y="1449462"/>
                </a:cubicBezTo>
                <a:cubicBezTo>
                  <a:pt x="2544019" y="1469238"/>
                  <a:pt x="2500127" y="1487826"/>
                  <a:pt x="2456817" y="1505540"/>
                </a:cubicBezTo>
                <a:cubicBezTo>
                  <a:pt x="2413507" y="1523254"/>
                  <a:pt x="2370617" y="1539890"/>
                  <a:pt x="2328339" y="1555747"/>
                </a:cubicBezTo>
                <a:cubicBezTo>
                  <a:pt x="2286061" y="1571604"/>
                  <a:pt x="2244293" y="1586489"/>
                  <a:pt x="2203146" y="1600680"/>
                </a:cubicBezTo>
                <a:cubicBezTo>
                  <a:pt x="2161999" y="1614871"/>
                  <a:pt x="2121421" y="1628190"/>
                  <a:pt x="2081459" y="1640890"/>
                </a:cubicBezTo>
                <a:cubicBezTo>
                  <a:pt x="2041497" y="1653590"/>
                  <a:pt x="2002135" y="1665511"/>
                  <a:pt x="1963375" y="1676880"/>
                </a:cubicBezTo>
                <a:cubicBezTo>
                  <a:pt x="1924615" y="1688249"/>
                  <a:pt x="1886466" y="1698923"/>
                  <a:pt x="1848897" y="1709103"/>
                </a:cubicBezTo>
                <a:cubicBezTo>
                  <a:pt x="1811328" y="1719283"/>
                  <a:pt x="1757468" y="1732644"/>
                  <a:pt x="1737961" y="1737962"/>
                </a:cubicBezTo>
                <a:lnTo>
                  <a:pt x="1731857" y="1741014"/>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19" name="SegmentMarker3"/>
          <p:cNvSpPr>
            <a:spLocks noChangeArrowheads="1"/>
          </p:cNvSpPr>
          <p:nvPr/>
        </p:nvSpPr>
        <p:spPr bwMode="auto">
          <a:xfrm>
            <a:off x="7669731" y="3704948"/>
            <a:ext cx="289239" cy="216975"/>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3</a:t>
            </a:r>
          </a:p>
        </p:txBody>
      </p:sp>
      <p:sp>
        <p:nvSpPr>
          <p:cNvPr id="23" name="Segment4"/>
          <p:cNvSpPr>
            <a:spLocks/>
          </p:cNvSpPr>
          <p:nvPr/>
        </p:nvSpPr>
        <p:spPr bwMode="auto">
          <a:xfrm>
            <a:off x="4691060" y="2907107"/>
            <a:ext cx="1786685" cy="1487105"/>
          </a:xfrm>
          <a:custGeom>
            <a:avLst/>
            <a:gdLst>
              <a:gd name="T0" fmla="*/ 13650 w 1751611"/>
              <a:gd name="T1" fmla="*/ 0 h 1943100"/>
              <a:gd name="T2" fmla="*/ 1751611 w 1751611"/>
              <a:gd name="T3" fmla="*/ 1737962 h 1943100"/>
              <a:gd name="T4" fmla="*/ 1751611 w 1751611"/>
              <a:gd name="T5" fmla="*/ 1737962 h 1943100"/>
              <a:gd name="T6" fmla="*/ 1644104 w 1751611"/>
              <a:gd name="T7" fmla="*/ 1763815 h 1943100"/>
              <a:gd name="T8" fmla="*/ 1539875 w 1751611"/>
              <a:gd name="T9" fmla="*/ 1786980 h 1943100"/>
              <a:gd name="T10" fmla="*/ 1438754 w 1751611"/>
              <a:gd name="T11" fmla="*/ 1807736 h 1943100"/>
              <a:gd name="T12" fmla="*/ 1340554 w 1751611"/>
              <a:gd name="T13" fmla="*/ 1826327 h 1943100"/>
              <a:gd name="T14" fmla="*/ 1245082 w 1751611"/>
              <a:gd name="T15" fmla="*/ 1842968 h 1943100"/>
              <a:gd name="T16" fmla="*/ 1152140 w 1751611"/>
              <a:gd name="T17" fmla="*/ 1857848 h 1943100"/>
              <a:gd name="T18" fmla="*/ 1061532 w 1751611"/>
              <a:gd name="T19" fmla="*/ 1871129 h 1943100"/>
              <a:gd name="T20" fmla="*/ 973063 w 1751611"/>
              <a:gd name="T21" fmla="*/ 1882955 h 1943100"/>
              <a:gd name="T22" fmla="*/ 886542 w 1751611"/>
              <a:gd name="T23" fmla="*/ 1893450 h 1943100"/>
              <a:gd name="T24" fmla="*/ 801783 w 1751611"/>
              <a:gd name="T25" fmla="*/ 1902722 h 1943100"/>
              <a:gd name="T26" fmla="*/ 718604 w 1751611"/>
              <a:gd name="T27" fmla="*/ 1910863 h 1943100"/>
              <a:gd name="T28" fmla="*/ 636831 w 1751611"/>
              <a:gd name="T29" fmla="*/ 1917954 h 1943100"/>
              <a:gd name="T30" fmla="*/ 556292 w 1751611"/>
              <a:gd name="T31" fmla="*/ 1924064 h 1943100"/>
              <a:gd name="T32" fmla="*/ 476822 w 1751611"/>
              <a:gd name="T33" fmla="*/ 1929250 h 1943100"/>
              <a:gd name="T34" fmla="*/ 398259 w 1751611"/>
              <a:gd name="T35" fmla="*/ 1933560 h 1943100"/>
              <a:gd name="T36" fmla="*/ 320446 w 1751611"/>
              <a:gd name="T37" fmla="*/ 1937035 h 1943100"/>
              <a:gd name="T38" fmla="*/ 243229 w 1751611"/>
              <a:gd name="T39" fmla="*/ 1939707 h 1943100"/>
              <a:gd name="T40" fmla="*/ 166457 w 1751611"/>
              <a:gd name="T41" fmla="*/ 1941597 h 1943100"/>
              <a:gd name="T42" fmla="*/ 89979 w 1751611"/>
              <a:gd name="T43" fmla="*/ 1942725 h 1943100"/>
              <a:gd name="T44" fmla="*/ 13650 w 1751611"/>
              <a:gd name="T45" fmla="*/ 1943100 h 1943100"/>
              <a:gd name="T46" fmla="*/ 0 w 1751611"/>
              <a:gd name="T47" fmla="*/ 1943100 h 1943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51611" h="1943100">
                <a:moveTo>
                  <a:pt x="13650" y="0"/>
                </a:moveTo>
                <a:lnTo>
                  <a:pt x="1751611" y="1737962"/>
                </a:lnTo>
                <a:lnTo>
                  <a:pt x="1644104" y="1763815"/>
                </a:lnTo>
                <a:lnTo>
                  <a:pt x="1539875" y="1786980"/>
                </a:lnTo>
                <a:lnTo>
                  <a:pt x="1438754" y="1807736"/>
                </a:lnTo>
                <a:lnTo>
                  <a:pt x="1340554" y="1826327"/>
                </a:lnTo>
                <a:lnTo>
                  <a:pt x="1245082" y="1842968"/>
                </a:lnTo>
                <a:lnTo>
                  <a:pt x="1152140" y="1857848"/>
                </a:lnTo>
                <a:lnTo>
                  <a:pt x="1061532" y="1871129"/>
                </a:lnTo>
                <a:lnTo>
                  <a:pt x="973063" y="1882955"/>
                </a:lnTo>
                <a:lnTo>
                  <a:pt x="886542" y="1893450"/>
                </a:lnTo>
                <a:lnTo>
                  <a:pt x="801783" y="1902722"/>
                </a:lnTo>
                <a:lnTo>
                  <a:pt x="718604" y="1910863"/>
                </a:lnTo>
                <a:lnTo>
                  <a:pt x="636831" y="1917954"/>
                </a:lnTo>
                <a:lnTo>
                  <a:pt x="556292" y="1924064"/>
                </a:lnTo>
                <a:lnTo>
                  <a:pt x="476822" y="1929250"/>
                </a:lnTo>
                <a:lnTo>
                  <a:pt x="398259" y="1933560"/>
                </a:lnTo>
                <a:lnTo>
                  <a:pt x="320446" y="1937035"/>
                </a:lnTo>
                <a:lnTo>
                  <a:pt x="243229" y="1939707"/>
                </a:lnTo>
                <a:lnTo>
                  <a:pt x="166457" y="1941597"/>
                </a:lnTo>
                <a:lnTo>
                  <a:pt x="89979" y="1942725"/>
                </a:lnTo>
                <a:lnTo>
                  <a:pt x="13650" y="1943100"/>
                </a:lnTo>
                <a:lnTo>
                  <a:pt x="0" y="1943100"/>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24" name="SegmentMarker4"/>
          <p:cNvSpPr>
            <a:spLocks noChangeArrowheads="1"/>
          </p:cNvSpPr>
          <p:nvPr/>
        </p:nvSpPr>
        <p:spPr bwMode="auto">
          <a:xfrm>
            <a:off x="5364327" y="4254838"/>
            <a:ext cx="289140" cy="216942"/>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4</a:t>
            </a:r>
          </a:p>
        </p:txBody>
      </p:sp>
      <p:sp>
        <p:nvSpPr>
          <p:cNvPr id="29" name="Segment5"/>
          <p:cNvSpPr>
            <a:spLocks/>
          </p:cNvSpPr>
          <p:nvPr/>
        </p:nvSpPr>
        <p:spPr bwMode="auto">
          <a:xfrm>
            <a:off x="2833103" y="2907107"/>
            <a:ext cx="1793163" cy="1487105"/>
          </a:xfrm>
          <a:custGeom>
            <a:avLst/>
            <a:gdLst>
              <a:gd name="T0" fmla="*/ 1756275 w 1756275"/>
              <a:gd name="T1" fmla="*/ 0 h 1943100"/>
              <a:gd name="T2" fmla="*/ 1756275 w 1756275"/>
              <a:gd name="T3" fmla="*/ 1943100 h 1943100"/>
              <a:gd name="T4" fmla="*/ 1756275 w 1756275"/>
              <a:gd name="T5" fmla="*/ 1943100 h 1943100"/>
              <a:gd name="T6" fmla="*/ 1679945 w 1756275"/>
              <a:gd name="T7" fmla="*/ 1942725 h 1943100"/>
              <a:gd name="T8" fmla="*/ 1603468 w 1756275"/>
              <a:gd name="T9" fmla="*/ 1941597 h 1943100"/>
              <a:gd name="T10" fmla="*/ 1526695 w 1756275"/>
              <a:gd name="T11" fmla="*/ 1939707 h 1943100"/>
              <a:gd name="T12" fmla="*/ 1449479 w 1756275"/>
              <a:gd name="T13" fmla="*/ 1937035 h 1943100"/>
              <a:gd name="T14" fmla="*/ 1371666 w 1756275"/>
              <a:gd name="T15" fmla="*/ 1933560 h 1943100"/>
              <a:gd name="T16" fmla="*/ 1293103 w 1756275"/>
              <a:gd name="T17" fmla="*/ 1929250 h 1943100"/>
              <a:gd name="T18" fmla="*/ 1213633 w 1756275"/>
              <a:gd name="T19" fmla="*/ 1924064 h 1943100"/>
              <a:gd name="T20" fmla="*/ 1133094 w 1756275"/>
              <a:gd name="T21" fmla="*/ 1917954 h 1943100"/>
              <a:gd name="T22" fmla="*/ 1051320 w 1756275"/>
              <a:gd name="T23" fmla="*/ 1910863 h 1943100"/>
              <a:gd name="T24" fmla="*/ 968142 w 1756275"/>
              <a:gd name="T25" fmla="*/ 1902722 h 1943100"/>
              <a:gd name="T26" fmla="*/ 883382 w 1756275"/>
              <a:gd name="T27" fmla="*/ 1893450 h 1943100"/>
              <a:gd name="T28" fmla="*/ 796861 w 1756275"/>
              <a:gd name="T29" fmla="*/ 1882955 h 1943100"/>
              <a:gd name="T30" fmla="*/ 708392 w 1756275"/>
              <a:gd name="T31" fmla="*/ 1871129 h 1943100"/>
              <a:gd name="T32" fmla="*/ 617784 w 1756275"/>
              <a:gd name="T33" fmla="*/ 1857848 h 1943100"/>
              <a:gd name="T34" fmla="*/ 524843 w 1756275"/>
              <a:gd name="T35" fmla="*/ 1842968 h 1943100"/>
              <a:gd name="T36" fmla="*/ 429371 w 1756275"/>
              <a:gd name="T37" fmla="*/ 1826327 h 1943100"/>
              <a:gd name="T38" fmla="*/ 331171 w 1756275"/>
              <a:gd name="T39" fmla="*/ 1807735 h 1943100"/>
              <a:gd name="T40" fmla="*/ 230050 w 1756275"/>
              <a:gd name="T41" fmla="*/ 1786980 h 1943100"/>
              <a:gd name="T42" fmla="*/ 125821 w 1756275"/>
              <a:gd name="T43" fmla="*/ 1763815 h 1943100"/>
              <a:gd name="T44" fmla="*/ 18313 w 1756275"/>
              <a:gd name="T45" fmla="*/ 1737962 h 1943100"/>
              <a:gd name="T46" fmla="*/ 0 w 1756275"/>
              <a:gd name="T47" fmla="*/ 1728805 h 1943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56275" h="1943100">
                <a:moveTo>
                  <a:pt x="1756275" y="0"/>
                </a:moveTo>
                <a:lnTo>
                  <a:pt x="1756275" y="1943100"/>
                </a:lnTo>
                <a:lnTo>
                  <a:pt x="1679945" y="1942725"/>
                </a:lnTo>
                <a:lnTo>
                  <a:pt x="1603468" y="1941597"/>
                </a:lnTo>
                <a:lnTo>
                  <a:pt x="1526695" y="1939707"/>
                </a:lnTo>
                <a:lnTo>
                  <a:pt x="1449479" y="1937035"/>
                </a:lnTo>
                <a:lnTo>
                  <a:pt x="1371666" y="1933560"/>
                </a:lnTo>
                <a:lnTo>
                  <a:pt x="1293103" y="1929250"/>
                </a:lnTo>
                <a:lnTo>
                  <a:pt x="1213633" y="1924064"/>
                </a:lnTo>
                <a:lnTo>
                  <a:pt x="1133094" y="1917954"/>
                </a:lnTo>
                <a:lnTo>
                  <a:pt x="1051320" y="1910863"/>
                </a:lnTo>
                <a:lnTo>
                  <a:pt x="968142" y="1902722"/>
                </a:lnTo>
                <a:lnTo>
                  <a:pt x="883382" y="1893450"/>
                </a:lnTo>
                <a:lnTo>
                  <a:pt x="796861" y="1882955"/>
                </a:lnTo>
                <a:lnTo>
                  <a:pt x="708392" y="1871129"/>
                </a:lnTo>
                <a:lnTo>
                  <a:pt x="617784" y="1857848"/>
                </a:lnTo>
                <a:lnTo>
                  <a:pt x="524843" y="1842968"/>
                </a:lnTo>
                <a:lnTo>
                  <a:pt x="429371" y="1826327"/>
                </a:lnTo>
                <a:lnTo>
                  <a:pt x="331171" y="1807735"/>
                </a:lnTo>
                <a:lnTo>
                  <a:pt x="230050" y="1786980"/>
                </a:lnTo>
                <a:lnTo>
                  <a:pt x="125821" y="1763815"/>
                </a:lnTo>
                <a:lnTo>
                  <a:pt x="18313" y="1737962"/>
                </a:lnTo>
                <a:lnTo>
                  <a:pt x="0" y="1728805"/>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30" name="SegmentMarker5"/>
          <p:cNvSpPr>
            <a:spLocks noChangeArrowheads="1"/>
          </p:cNvSpPr>
          <p:nvPr/>
        </p:nvSpPr>
        <p:spPr bwMode="auto">
          <a:xfrm>
            <a:off x="3676872" y="4254838"/>
            <a:ext cx="289417" cy="216942"/>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5</a:t>
            </a:r>
          </a:p>
        </p:txBody>
      </p:sp>
      <p:sp>
        <p:nvSpPr>
          <p:cNvPr id="31" name="SegmentText5"/>
          <p:cNvSpPr txBox="1">
            <a:spLocks noChangeArrowheads="1"/>
          </p:cNvSpPr>
          <p:nvPr/>
        </p:nvSpPr>
        <p:spPr bwMode="auto">
          <a:xfrm>
            <a:off x="6178474" y="2023411"/>
            <a:ext cx="1350804" cy="553998"/>
          </a:xfrm>
          <a:prstGeom prst="rect">
            <a:avLst/>
          </a:prstGeom>
          <a:noFill/>
          <a:ln w="9525">
            <a:noFill/>
            <a:miter lim="800000"/>
            <a:headEnd/>
            <a:tailEnd/>
          </a:ln>
        </p:spPr>
        <p:txBody>
          <a:bodyPr wrap="square">
            <a:spAutoFit/>
          </a:bodyPr>
          <a:lstStyle/>
          <a:p>
            <a:pPr algn="ctr" eaLnBrk="1" hangingPunct="1"/>
            <a:r>
              <a:rPr lang="en-US" sz="1000" dirty="0" smtClean="0">
                <a:solidFill>
                  <a:schemeClr val="dk1"/>
                </a:solidFill>
              </a:rPr>
              <a:t>Setting up of multi-stakeholder consulting group</a:t>
            </a:r>
            <a:endParaRPr lang="en-US" sz="1000" dirty="0"/>
          </a:p>
        </p:txBody>
      </p:sp>
      <p:sp>
        <p:nvSpPr>
          <p:cNvPr id="33" name="Segment6"/>
          <p:cNvSpPr>
            <a:spLocks/>
          </p:cNvSpPr>
          <p:nvPr/>
        </p:nvSpPr>
        <p:spPr bwMode="auto">
          <a:xfrm>
            <a:off x="604201" y="2843938"/>
            <a:ext cx="3965369" cy="1350867"/>
          </a:xfrm>
          <a:custGeom>
            <a:avLst/>
            <a:gdLst>
              <a:gd name="T0" fmla="*/ 3886200 w 3886200"/>
              <a:gd name="T1" fmla="*/ 27301 h 1765263"/>
              <a:gd name="T2" fmla="*/ 2148238 w 3886200"/>
              <a:gd name="T3" fmla="*/ 1765263 h 1765263"/>
              <a:gd name="T4" fmla="*/ 2148238 w 3886200"/>
              <a:gd name="T5" fmla="*/ 1765263 h 1765263"/>
              <a:gd name="T6" fmla="*/ 2037302 w 3886200"/>
              <a:gd name="T7" fmla="*/ 1736404 h 1765263"/>
              <a:gd name="T8" fmla="*/ 1922825 w 3886200"/>
              <a:gd name="T9" fmla="*/ 1704181 h 1765263"/>
              <a:gd name="T10" fmla="*/ 1804740 w 3886200"/>
              <a:gd name="T11" fmla="*/ 1668191 h 1765263"/>
              <a:gd name="T12" fmla="*/ 1683053 w 3886200"/>
              <a:gd name="T13" fmla="*/ 1627980 h 1765263"/>
              <a:gd name="T14" fmla="*/ 1557860 w 3886200"/>
              <a:gd name="T15" fmla="*/ 1583047 h 1765263"/>
              <a:gd name="T16" fmla="*/ 1429382 w 3886200"/>
              <a:gd name="T17" fmla="*/ 1532840 h 1765263"/>
              <a:gd name="T18" fmla="*/ 1297998 w 3886200"/>
              <a:gd name="T19" fmla="*/ 1476763 h 1765263"/>
              <a:gd name="T20" fmla="*/ 1164291 w 3886200"/>
              <a:gd name="T21" fmla="*/ 1414182 h 1765263"/>
              <a:gd name="T22" fmla="*/ 1029091 w 3886200"/>
              <a:gd name="T23" fmla="*/ 1344446 h 1765263"/>
              <a:gd name="T24" fmla="*/ 893529 w 3886200"/>
              <a:gd name="T25" fmla="*/ 1266905 h 1765263"/>
              <a:gd name="T26" fmla="*/ 759081 w 3886200"/>
              <a:gd name="T27" fmla="*/ 1180956 h 1765263"/>
              <a:gd name="T28" fmla="*/ 627601 w 3886200"/>
              <a:gd name="T29" fmla="*/ 1086083 h 1765263"/>
              <a:gd name="T30" fmla="*/ 501339 w 3886200"/>
              <a:gd name="T31" fmla="*/ 981930 h 1765263"/>
              <a:gd name="T32" fmla="*/ 382916 w 3886200"/>
              <a:gd name="T33" fmla="*/ 868364 h 1765263"/>
              <a:gd name="T34" fmla="*/ 275251 w 3886200"/>
              <a:gd name="T35" fmla="*/ 745562 h 1765263"/>
              <a:gd name="T36" fmla="*/ 181430 w 3886200"/>
              <a:gd name="T37" fmla="*/ 614078 h 1765263"/>
              <a:gd name="T38" fmla="*/ 104508 w 3886200"/>
              <a:gd name="T39" fmla="*/ 474893 h 1765263"/>
              <a:gd name="T40" fmla="*/ 47265 w 3886200"/>
              <a:gd name="T41" fmla="*/ 329431 h 1765263"/>
              <a:gd name="T42" fmla="*/ 11943 w 3886200"/>
              <a:gd name="T43" fmla="*/ 179520 h 1765263"/>
              <a:gd name="T44" fmla="*/ 0 w 3886200"/>
              <a:gd name="T45" fmla="*/ 27300 h 1765263"/>
              <a:gd name="T46" fmla="*/ 0 w 3886200"/>
              <a:gd name="T47" fmla="*/ 0 h 1765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86200" h="1765263">
                <a:moveTo>
                  <a:pt x="3886200" y="27301"/>
                </a:moveTo>
                <a:lnTo>
                  <a:pt x="2148238" y="1765263"/>
                </a:lnTo>
                <a:lnTo>
                  <a:pt x="2037302" y="1736404"/>
                </a:lnTo>
                <a:cubicBezTo>
                  <a:pt x="1999733" y="1726224"/>
                  <a:pt x="1961585" y="1715550"/>
                  <a:pt x="1922825" y="1704181"/>
                </a:cubicBezTo>
                <a:cubicBezTo>
                  <a:pt x="1884065" y="1692812"/>
                  <a:pt x="1844702" y="1680891"/>
                  <a:pt x="1804740" y="1668191"/>
                </a:cubicBezTo>
                <a:cubicBezTo>
                  <a:pt x="1764778" y="1655491"/>
                  <a:pt x="1724200" y="1642171"/>
                  <a:pt x="1683053" y="1627980"/>
                </a:cubicBezTo>
                <a:cubicBezTo>
                  <a:pt x="1641906" y="1613789"/>
                  <a:pt x="1600138" y="1598904"/>
                  <a:pt x="1557860" y="1583047"/>
                </a:cubicBezTo>
                <a:cubicBezTo>
                  <a:pt x="1515582" y="1567190"/>
                  <a:pt x="1472692" y="1550554"/>
                  <a:pt x="1429382" y="1532840"/>
                </a:cubicBezTo>
                <a:cubicBezTo>
                  <a:pt x="1386072" y="1515126"/>
                  <a:pt x="1342180" y="1496539"/>
                  <a:pt x="1297998" y="1476763"/>
                </a:cubicBezTo>
                <a:cubicBezTo>
                  <a:pt x="1253816" y="1456987"/>
                  <a:pt x="1209109" y="1436235"/>
                  <a:pt x="1164291" y="1414182"/>
                </a:cubicBezTo>
                <a:cubicBezTo>
                  <a:pt x="1119473" y="1392129"/>
                  <a:pt x="1074218" y="1368992"/>
                  <a:pt x="1029091" y="1344446"/>
                </a:cubicBezTo>
                <a:cubicBezTo>
                  <a:pt x="983964" y="1319900"/>
                  <a:pt x="938531" y="1294153"/>
                  <a:pt x="893529" y="1266905"/>
                </a:cubicBezTo>
                <a:cubicBezTo>
                  <a:pt x="848527" y="1239657"/>
                  <a:pt x="803402" y="1211093"/>
                  <a:pt x="759081" y="1180956"/>
                </a:cubicBezTo>
                <a:cubicBezTo>
                  <a:pt x="714760" y="1150819"/>
                  <a:pt x="670558" y="1119254"/>
                  <a:pt x="627601" y="1086083"/>
                </a:cubicBezTo>
                <a:cubicBezTo>
                  <a:pt x="584644" y="1052912"/>
                  <a:pt x="542120" y="1018216"/>
                  <a:pt x="501339" y="981930"/>
                </a:cubicBezTo>
                <a:cubicBezTo>
                  <a:pt x="460558" y="945644"/>
                  <a:pt x="420597" y="907759"/>
                  <a:pt x="382916" y="868364"/>
                </a:cubicBezTo>
                <a:cubicBezTo>
                  <a:pt x="345235" y="828969"/>
                  <a:pt x="308832" y="787943"/>
                  <a:pt x="275251" y="745562"/>
                </a:cubicBezTo>
                <a:cubicBezTo>
                  <a:pt x="241670" y="703181"/>
                  <a:pt x="209887" y="659189"/>
                  <a:pt x="181430" y="614078"/>
                </a:cubicBezTo>
                <a:cubicBezTo>
                  <a:pt x="152973" y="568967"/>
                  <a:pt x="126869" y="522334"/>
                  <a:pt x="104508" y="474893"/>
                </a:cubicBezTo>
                <a:cubicBezTo>
                  <a:pt x="82147" y="427452"/>
                  <a:pt x="62692" y="378660"/>
                  <a:pt x="47265" y="329431"/>
                </a:cubicBezTo>
                <a:cubicBezTo>
                  <a:pt x="31838" y="280202"/>
                  <a:pt x="19821" y="229875"/>
                  <a:pt x="11943" y="179520"/>
                </a:cubicBezTo>
                <a:cubicBezTo>
                  <a:pt x="4066" y="129165"/>
                  <a:pt x="1990" y="57220"/>
                  <a:pt x="0" y="27300"/>
                </a:cubicBezTo>
                <a:lnTo>
                  <a:pt x="0" y="0"/>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35" name="SegmentText6"/>
          <p:cNvSpPr txBox="1">
            <a:spLocks noChangeArrowheads="1"/>
          </p:cNvSpPr>
          <p:nvPr/>
        </p:nvSpPr>
        <p:spPr bwMode="auto">
          <a:xfrm>
            <a:off x="6071454" y="3127348"/>
            <a:ext cx="1657170" cy="400110"/>
          </a:xfrm>
          <a:prstGeom prst="rect">
            <a:avLst/>
          </a:prstGeom>
          <a:noFill/>
          <a:ln w="9525">
            <a:noFill/>
            <a:miter lim="800000"/>
            <a:headEnd/>
            <a:tailEnd/>
          </a:ln>
        </p:spPr>
        <p:txBody>
          <a:bodyPr wrap="square">
            <a:spAutoFit/>
          </a:bodyPr>
          <a:lstStyle/>
          <a:p>
            <a:pPr lvl="0" algn="ctr"/>
            <a:r>
              <a:rPr lang="en-US" sz="1000" dirty="0" smtClean="0">
                <a:solidFill>
                  <a:schemeClr val="dk1"/>
                </a:solidFill>
              </a:rPr>
              <a:t>Multi-stakeholder </a:t>
            </a:r>
          </a:p>
          <a:p>
            <a:pPr lvl="0" algn="ctr"/>
            <a:r>
              <a:rPr lang="en-US" sz="1000" dirty="0" smtClean="0">
                <a:solidFill>
                  <a:schemeClr val="dk1"/>
                </a:solidFill>
              </a:rPr>
              <a:t>consultation</a:t>
            </a:r>
            <a:endParaRPr lang="en-US" sz="1000" dirty="0"/>
          </a:p>
        </p:txBody>
      </p:sp>
      <p:sp>
        <p:nvSpPr>
          <p:cNvPr id="37" name="Segment7"/>
          <p:cNvSpPr>
            <a:spLocks/>
          </p:cNvSpPr>
          <p:nvPr/>
        </p:nvSpPr>
        <p:spPr bwMode="auto">
          <a:xfrm>
            <a:off x="604201" y="1463915"/>
            <a:ext cx="3965369" cy="1341149"/>
          </a:xfrm>
          <a:custGeom>
            <a:avLst/>
            <a:gdLst>
              <a:gd name="T0" fmla="*/ 3886200 w 3886200"/>
              <a:gd name="T1" fmla="*/ 1753223 h 1753223"/>
              <a:gd name="T2" fmla="*/ 0 w 3886200"/>
              <a:gd name="T3" fmla="*/ 1753222 h 1753223"/>
              <a:gd name="T4" fmla="*/ 0 w 3886200"/>
              <a:gd name="T5" fmla="*/ 1753222 h 1753223"/>
              <a:gd name="T6" fmla="*/ 11943 w 3886200"/>
              <a:gd name="T7" fmla="*/ 1601002 h 1753223"/>
              <a:gd name="T8" fmla="*/ 47266 w 3886200"/>
              <a:gd name="T9" fmla="*/ 1451091 h 1753223"/>
              <a:gd name="T10" fmla="*/ 104509 w 3886200"/>
              <a:gd name="T11" fmla="*/ 1305629 h 1753223"/>
              <a:gd name="T12" fmla="*/ 181431 w 3886200"/>
              <a:gd name="T13" fmla="*/ 1166444 h 1753223"/>
              <a:gd name="T14" fmla="*/ 275252 w 3886200"/>
              <a:gd name="T15" fmla="*/ 1034960 h 1753223"/>
              <a:gd name="T16" fmla="*/ 382917 w 3886200"/>
              <a:gd name="T17" fmla="*/ 912158 h 1753223"/>
              <a:gd name="T18" fmla="*/ 501340 w 3886200"/>
              <a:gd name="T19" fmla="*/ 798593 h 1753223"/>
              <a:gd name="T20" fmla="*/ 627602 w 3886200"/>
              <a:gd name="T21" fmla="*/ 694439 h 1753223"/>
              <a:gd name="T22" fmla="*/ 759082 w 3886200"/>
              <a:gd name="T23" fmla="*/ 599567 h 1753223"/>
              <a:gd name="T24" fmla="*/ 893531 w 3886200"/>
              <a:gd name="T25" fmla="*/ 513618 h 1753223"/>
              <a:gd name="T26" fmla="*/ 1029093 w 3886200"/>
              <a:gd name="T27" fmla="*/ 436078 h 1753223"/>
              <a:gd name="T28" fmla="*/ 1164292 w 3886200"/>
              <a:gd name="T29" fmla="*/ 366341 h 1753223"/>
              <a:gd name="T30" fmla="*/ 1298000 w 3886200"/>
              <a:gd name="T31" fmla="*/ 303760 h 1753223"/>
              <a:gd name="T32" fmla="*/ 1429384 w 3886200"/>
              <a:gd name="T33" fmla="*/ 247683 h 1753223"/>
              <a:gd name="T34" fmla="*/ 1557862 w 3886200"/>
              <a:gd name="T35" fmla="*/ 197476 h 1753223"/>
              <a:gd name="T36" fmla="*/ 1683055 w 3886200"/>
              <a:gd name="T37" fmla="*/ 152543 h 1753223"/>
              <a:gd name="T38" fmla="*/ 1804742 w 3886200"/>
              <a:gd name="T39" fmla="*/ 112333 h 1753223"/>
              <a:gd name="T40" fmla="*/ 1922826 w 3886200"/>
              <a:gd name="T41" fmla="*/ 76342 h 1753223"/>
              <a:gd name="T42" fmla="*/ 2037304 w 3886200"/>
              <a:gd name="T43" fmla="*/ 44120 h 1753223"/>
              <a:gd name="T44" fmla="*/ 2148239 w 3886200"/>
              <a:gd name="T45" fmla="*/ 15261 h 1753223"/>
              <a:gd name="T46" fmla="*/ 2178762 w 3886200"/>
              <a:gd name="T47" fmla="*/ 0 h 17532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86200" h="1753223">
                <a:moveTo>
                  <a:pt x="3886200" y="1753223"/>
                </a:moveTo>
                <a:lnTo>
                  <a:pt x="0" y="1753222"/>
                </a:lnTo>
                <a:cubicBezTo>
                  <a:pt x="1990" y="1727852"/>
                  <a:pt x="4065" y="1651357"/>
                  <a:pt x="11943" y="1601002"/>
                </a:cubicBezTo>
                <a:cubicBezTo>
                  <a:pt x="19821" y="1550647"/>
                  <a:pt x="31838" y="1500320"/>
                  <a:pt x="47266" y="1451091"/>
                </a:cubicBezTo>
                <a:cubicBezTo>
                  <a:pt x="62694" y="1401862"/>
                  <a:pt x="82148" y="1353070"/>
                  <a:pt x="104509" y="1305629"/>
                </a:cubicBezTo>
                <a:cubicBezTo>
                  <a:pt x="126870" y="1258188"/>
                  <a:pt x="152974" y="1211555"/>
                  <a:pt x="181431" y="1166444"/>
                </a:cubicBezTo>
                <a:cubicBezTo>
                  <a:pt x="209888" y="1121333"/>
                  <a:pt x="241671" y="1077341"/>
                  <a:pt x="275252" y="1034960"/>
                </a:cubicBezTo>
                <a:cubicBezTo>
                  <a:pt x="308833" y="992579"/>
                  <a:pt x="345236" y="951552"/>
                  <a:pt x="382917" y="912158"/>
                </a:cubicBezTo>
                <a:cubicBezTo>
                  <a:pt x="420598" y="872764"/>
                  <a:pt x="460559" y="834879"/>
                  <a:pt x="501340" y="798593"/>
                </a:cubicBezTo>
                <a:cubicBezTo>
                  <a:pt x="542121" y="762307"/>
                  <a:pt x="584645" y="727610"/>
                  <a:pt x="627602" y="694439"/>
                </a:cubicBezTo>
                <a:cubicBezTo>
                  <a:pt x="670559" y="661268"/>
                  <a:pt x="714761" y="629704"/>
                  <a:pt x="759082" y="599567"/>
                </a:cubicBezTo>
                <a:cubicBezTo>
                  <a:pt x="803403" y="569430"/>
                  <a:pt x="848529" y="540866"/>
                  <a:pt x="893531" y="513618"/>
                </a:cubicBezTo>
                <a:cubicBezTo>
                  <a:pt x="938533" y="486370"/>
                  <a:pt x="983966" y="460624"/>
                  <a:pt x="1029093" y="436078"/>
                </a:cubicBezTo>
                <a:cubicBezTo>
                  <a:pt x="1074220" y="411532"/>
                  <a:pt x="1119474" y="388394"/>
                  <a:pt x="1164292" y="366341"/>
                </a:cubicBezTo>
                <a:cubicBezTo>
                  <a:pt x="1209110" y="344288"/>
                  <a:pt x="1253818" y="323536"/>
                  <a:pt x="1298000" y="303760"/>
                </a:cubicBezTo>
                <a:cubicBezTo>
                  <a:pt x="1342182" y="283984"/>
                  <a:pt x="1386074" y="265397"/>
                  <a:pt x="1429384" y="247683"/>
                </a:cubicBezTo>
                <a:cubicBezTo>
                  <a:pt x="1472694" y="229969"/>
                  <a:pt x="1515584" y="213333"/>
                  <a:pt x="1557862" y="197476"/>
                </a:cubicBezTo>
                <a:cubicBezTo>
                  <a:pt x="1600140" y="181619"/>
                  <a:pt x="1641908" y="166734"/>
                  <a:pt x="1683055" y="152543"/>
                </a:cubicBezTo>
                <a:cubicBezTo>
                  <a:pt x="1724202" y="138352"/>
                  <a:pt x="1764780" y="125033"/>
                  <a:pt x="1804742" y="112333"/>
                </a:cubicBezTo>
                <a:cubicBezTo>
                  <a:pt x="1844704" y="99633"/>
                  <a:pt x="1884066" y="87711"/>
                  <a:pt x="1922826" y="76342"/>
                </a:cubicBezTo>
                <a:cubicBezTo>
                  <a:pt x="1961586" y="64973"/>
                  <a:pt x="1999735" y="54300"/>
                  <a:pt x="2037304" y="44120"/>
                </a:cubicBezTo>
                <a:cubicBezTo>
                  <a:pt x="2074873" y="33940"/>
                  <a:pt x="2124663" y="22614"/>
                  <a:pt x="2148239" y="15261"/>
                </a:cubicBezTo>
                <a:lnTo>
                  <a:pt x="2178762" y="0"/>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38" name="SegmentMarker7"/>
          <p:cNvSpPr>
            <a:spLocks noChangeArrowheads="1"/>
          </p:cNvSpPr>
          <p:nvPr/>
        </p:nvSpPr>
        <p:spPr bwMode="auto">
          <a:xfrm>
            <a:off x="1371317" y="1748395"/>
            <a:ext cx="289239" cy="216839"/>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7</a:t>
            </a:r>
          </a:p>
        </p:txBody>
      </p:sp>
      <p:sp>
        <p:nvSpPr>
          <p:cNvPr id="39" name="SegmentText7"/>
          <p:cNvSpPr txBox="1">
            <a:spLocks noChangeArrowheads="1"/>
          </p:cNvSpPr>
          <p:nvPr/>
        </p:nvSpPr>
        <p:spPr bwMode="auto">
          <a:xfrm>
            <a:off x="1476136" y="2079432"/>
            <a:ext cx="2061017" cy="400110"/>
          </a:xfrm>
          <a:prstGeom prst="rect">
            <a:avLst/>
          </a:prstGeom>
          <a:noFill/>
          <a:ln w="9525">
            <a:noFill/>
            <a:miter lim="800000"/>
            <a:headEnd/>
            <a:tailEnd/>
          </a:ln>
        </p:spPr>
        <p:txBody>
          <a:bodyPr wrap="square">
            <a:spAutoFit/>
          </a:bodyPr>
          <a:lstStyle/>
          <a:p>
            <a:pPr lvl="0" algn="ctr"/>
            <a:r>
              <a:rPr lang="en-US" sz="1000" dirty="0" smtClean="0"/>
              <a:t>Designing Process/Protocol for stakeholder engagement</a:t>
            </a:r>
            <a:endParaRPr lang="en-US" sz="1000" b="0" dirty="0" smtClean="0">
              <a:cs typeface="Aharoni" pitchFamily="2" charset="-79"/>
            </a:endParaRPr>
          </a:p>
        </p:txBody>
      </p:sp>
      <p:sp>
        <p:nvSpPr>
          <p:cNvPr id="42" name="Segment8"/>
          <p:cNvSpPr>
            <a:spLocks/>
          </p:cNvSpPr>
          <p:nvPr/>
        </p:nvSpPr>
        <p:spPr bwMode="auto">
          <a:xfrm>
            <a:off x="2852542" y="1276594"/>
            <a:ext cx="1814221" cy="1485950"/>
          </a:xfrm>
          <a:custGeom>
            <a:avLst/>
            <a:gdLst>
              <a:gd name="T0" fmla="*/ 1737961 w 1778912"/>
              <a:gd name="T1" fmla="*/ 1943100 h 1943100"/>
              <a:gd name="T2" fmla="*/ 0 w 1778912"/>
              <a:gd name="T3" fmla="*/ 205138 h 1943100"/>
              <a:gd name="T4" fmla="*/ 0 w 1778912"/>
              <a:gd name="T5" fmla="*/ 205138 h 1943100"/>
              <a:gd name="T6" fmla="*/ 107508 w 1778912"/>
              <a:gd name="T7" fmla="*/ 179285 h 1943100"/>
              <a:gd name="T8" fmla="*/ 211737 w 1778912"/>
              <a:gd name="T9" fmla="*/ 156120 h 1943100"/>
              <a:gd name="T10" fmla="*/ 312858 w 1778912"/>
              <a:gd name="T11" fmla="*/ 135364 h 1943100"/>
              <a:gd name="T12" fmla="*/ 411058 w 1778912"/>
              <a:gd name="T13" fmla="*/ 116773 h 1943100"/>
              <a:gd name="T14" fmla="*/ 506530 w 1778912"/>
              <a:gd name="T15" fmla="*/ 100132 h 1943100"/>
              <a:gd name="T16" fmla="*/ 599472 w 1778912"/>
              <a:gd name="T17" fmla="*/ 85252 h 1943100"/>
              <a:gd name="T18" fmla="*/ 690079 w 1778912"/>
              <a:gd name="T19" fmla="*/ 71971 h 1943100"/>
              <a:gd name="T20" fmla="*/ 778548 w 1778912"/>
              <a:gd name="T21" fmla="*/ 60145 h 1943100"/>
              <a:gd name="T22" fmla="*/ 865069 w 1778912"/>
              <a:gd name="T23" fmla="*/ 49650 h 1943100"/>
              <a:gd name="T24" fmla="*/ 949829 w 1778912"/>
              <a:gd name="T25" fmla="*/ 40378 h 1943100"/>
              <a:gd name="T26" fmla="*/ 1033007 w 1778912"/>
              <a:gd name="T27" fmla="*/ 32237 h 1943100"/>
              <a:gd name="T28" fmla="*/ 1114780 w 1778912"/>
              <a:gd name="T29" fmla="*/ 25146 h 1943100"/>
              <a:gd name="T30" fmla="*/ 1195320 w 1778912"/>
              <a:gd name="T31" fmla="*/ 19036 h 1943100"/>
              <a:gd name="T32" fmla="*/ 1274790 w 1778912"/>
              <a:gd name="T33" fmla="*/ 13850 h 1943100"/>
              <a:gd name="T34" fmla="*/ 1353353 w 1778912"/>
              <a:gd name="T35" fmla="*/ 9539 h 1943100"/>
              <a:gd name="T36" fmla="*/ 1431165 w 1778912"/>
              <a:gd name="T37" fmla="*/ 6065 h 1943100"/>
              <a:gd name="T38" fmla="*/ 1508382 w 1778912"/>
              <a:gd name="T39" fmla="*/ 3394 h 1943100"/>
              <a:gd name="T40" fmla="*/ 1585155 w 1778912"/>
              <a:gd name="T41" fmla="*/ 1503 h 1943100"/>
              <a:gd name="T42" fmla="*/ 1661632 w 1778912"/>
              <a:gd name="T43" fmla="*/ 375 h 1943100"/>
              <a:gd name="T44" fmla="*/ 1737962 w 1778912"/>
              <a:gd name="T45" fmla="*/ 0 h 1943100"/>
              <a:gd name="T46" fmla="*/ 1778912 w 1778912"/>
              <a:gd name="T47" fmla="*/ 0 h 1943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78912" h="1943100">
                <a:moveTo>
                  <a:pt x="1737961" y="1943100"/>
                </a:moveTo>
                <a:lnTo>
                  <a:pt x="0" y="205138"/>
                </a:lnTo>
                <a:lnTo>
                  <a:pt x="107508" y="179285"/>
                </a:lnTo>
                <a:lnTo>
                  <a:pt x="211737" y="156120"/>
                </a:lnTo>
                <a:lnTo>
                  <a:pt x="312858" y="135364"/>
                </a:lnTo>
                <a:lnTo>
                  <a:pt x="411058" y="116773"/>
                </a:lnTo>
                <a:lnTo>
                  <a:pt x="506530" y="100132"/>
                </a:lnTo>
                <a:lnTo>
                  <a:pt x="599472" y="85252"/>
                </a:lnTo>
                <a:lnTo>
                  <a:pt x="690079" y="71971"/>
                </a:lnTo>
                <a:lnTo>
                  <a:pt x="778548" y="60145"/>
                </a:lnTo>
                <a:lnTo>
                  <a:pt x="865069" y="49650"/>
                </a:lnTo>
                <a:lnTo>
                  <a:pt x="949829" y="40378"/>
                </a:lnTo>
                <a:lnTo>
                  <a:pt x="1033007" y="32237"/>
                </a:lnTo>
                <a:lnTo>
                  <a:pt x="1114780" y="25146"/>
                </a:lnTo>
                <a:lnTo>
                  <a:pt x="1195320" y="19036"/>
                </a:lnTo>
                <a:lnTo>
                  <a:pt x="1274790" y="13850"/>
                </a:lnTo>
                <a:lnTo>
                  <a:pt x="1353353" y="9539"/>
                </a:lnTo>
                <a:lnTo>
                  <a:pt x="1431165" y="6065"/>
                </a:lnTo>
                <a:lnTo>
                  <a:pt x="1508382" y="3394"/>
                </a:lnTo>
                <a:lnTo>
                  <a:pt x="1585155" y="1503"/>
                </a:lnTo>
                <a:lnTo>
                  <a:pt x="1661632" y="375"/>
                </a:lnTo>
                <a:lnTo>
                  <a:pt x="1737962" y="0"/>
                </a:lnTo>
                <a:lnTo>
                  <a:pt x="1778912" y="0"/>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0" tIns="0" rIns="0" bIns="0" anchor="ctr"/>
          <a:lstStyle/>
          <a:p>
            <a:endParaRPr lang="en-US"/>
          </a:p>
        </p:txBody>
      </p:sp>
      <p:sp>
        <p:nvSpPr>
          <p:cNvPr id="43" name="SegmentMarker8"/>
          <p:cNvSpPr>
            <a:spLocks noChangeArrowheads="1"/>
          </p:cNvSpPr>
          <p:nvPr/>
        </p:nvSpPr>
        <p:spPr bwMode="auto">
          <a:xfrm>
            <a:off x="3676679" y="1199085"/>
            <a:ext cx="289091" cy="216774"/>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8</a:t>
            </a:r>
          </a:p>
        </p:txBody>
      </p:sp>
      <p:sp>
        <p:nvSpPr>
          <p:cNvPr id="44" name="SegmentText8"/>
          <p:cNvSpPr txBox="1">
            <a:spLocks noChangeArrowheads="1"/>
          </p:cNvSpPr>
          <p:nvPr/>
        </p:nvSpPr>
        <p:spPr bwMode="auto">
          <a:xfrm>
            <a:off x="3477648" y="1484129"/>
            <a:ext cx="1322952" cy="553998"/>
          </a:xfrm>
          <a:prstGeom prst="rect">
            <a:avLst/>
          </a:prstGeom>
          <a:noFill/>
          <a:ln w="9525">
            <a:noFill/>
            <a:miter lim="800000"/>
            <a:headEnd/>
            <a:tailEnd/>
          </a:ln>
        </p:spPr>
        <p:txBody>
          <a:bodyPr wrap="square">
            <a:spAutoFit/>
          </a:bodyPr>
          <a:lstStyle/>
          <a:p>
            <a:pPr lvl="0" algn="ctr"/>
            <a:r>
              <a:rPr lang="en-US" sz="1000" dirty="0" smtClean="0"/>
              <a:t>Design Process for  Operationalization and Review of DDMP</a:t>
            </a:r>
            <a:endParaRPr lang="en-US" sz="1000" b="0" dirty="0" smtClean="0">
              <a:cs typeface="Aharoni" pitchFamily="2" charset="-79"/>
            </a:endParaRPr>
          </a:p>
        </p:txBody>
      </p:sp>
      <p:sp>
        <p:nvSpPr>
          <p:cNvPr id="45" name="Oval 35"/>
          <p:cNvSpPr>
            <a:spLocks noChangeArrowheads="1"/>
          </p:cNvSpPr>
          <p:nvPr/>
        </p:nvSpPr>
        <p:spPr bwMode="auto">
          <a:xfrm>
            <a:off x="3722347" y="2429687"/>
            <a:ext cx="1930850" cy="832144"/>
          </a:xfrm>
          <a:prstGeom prst="ellipse">
            <a:avLst/>
          </a:prstGeom>
          <a:solidFill>
            <a:srgbClr val="0033CC"/>
          </a:solidFill>
          <a:ln w="9525" algn="ctr">
            <a:noFill/>
            <a:round/>
            <a:headEnd/>
            <a:tailEnd/>
          </a:ln>
          <a:effectLst/>
        </p:spPr>
        <p:txBody>
          <a:bodyPr lIns="0" tIns="0" rIns="0" bIns="0" anchor="ctr"/>
          <a:lstStyle/>
          <a:p>
            <a:pPr algn="ctr" eaLnBrk="1" hangingPunct="1"/>
            <a:r>
              <a:rPr lang="en-US" b="1" dirty="0" smtClean="0">
                <a:solidFill>
                  <a:srgbClr val="FFFFFF"/>
                </a:solidFill>
              </a:rPr>
              <a:t>Methodology</a:t>
            </a:r>
            <a:endParaRPr lang="en-US" b="1" dirty="0">
              <a:solidFill>
                <a:srgbClr val="FFFFFF"/>
              </a:solidFill>
            </a:endParaRPr>
          </a:p>
        </p:txBody>
      </p:sp>
      <p:sp>
        <p:nvSpPr>
          <p:cNvPr id="16" name="SegmentText2"/>
          <p:cNvSpPr txBox="1">
            <a:spLocks noChangeArrowheads="1"/>
          </p:cNvSpPr>
          <p:nvPr/>
        </p:nvSpPr>
        <p:spPr bwMode="auto">
          <a:xfrm>
            <a:off x="4619455" y="3694152"/>
            <a:ext cx="1285465" cy="553998"/>
          </a:xfrm>
          <a:prstGeom prst="rect">
            <a:avLst/>
          </a:prstGeom>
          <a:noFill/>
          <a:ln w="9525">
            <a:noFill/>
            <a:miter lim="800000"/>
            <a:headEnd/>
            <a:tailEnd/>
          </a:ln>
        </p:spPr>
        <p:txBody>
          <a:bodyPr wrap="square">
            <a:spAutoFit/>
          </a:bodyPr>
          <a:lstStyle/>
          <a:p>
            <a:pPr lvl="0" algn="ctr"/>
            <a:r>
              <a:rPr lang="en-US" sz="1000" dirty="0" smtClean="0">
                <a:solidFill>
                  <a:schemeClr val="dk1"/>
                </a:solidFill>
              </a:rPr>
              <a:t>Hazard Vulnerability &amp; Capability Analysis (HVCA)</a:t>
            </a:r>
            <a:endParaRPr lang="en-US" sz="1000" b="0" dirty="0" smtClean="0">
              <a:cs typeface="Aharoni" pitchFamily="2" charset="-79"/>
            </a:endParaRPr>
          </a:p>
        </p:txBody>
      </p:sp>
      <p:sp>
        <p:nvSpPr>
          <p:cNvPr id="20" name="SegmentText3"/>
          <p:cNvSpPr txBox="1">
            <a:spLocks noChangeArrowheads="1"/>
          </p:cNvSpPr>
          <p:nvPr/>
        </p:nvSpPr>
        <p:spPr bwMode="auto">
          <a:xfrm>
            <a:off x="3524928" y="3733152"/>
            <a:ext cx="1012400" cy="246221"/>
          </a:xfrm>
          <a:prstGeom prst="rect">
            <a:avLst/>
          </a:prstGeom>
          <a:noFill/>
          <a:ln w="9525">
            <a:noFill/>
            <a:miter lim="800000"/>
            <a:headEnd/>
            <a:tailEnd/>
          </a:ln>
        </p:spPr>
        <p:txBody>
          <a:bodyPr wrap="square">
            <a:spAutoFit/>
          </a:bodyPr>
          <a:lstStyle/>
          <a:p>
            <a:pPr lvl="0" algn="ctr"/>
            <a:r>
              <a:rPr lang="en-US" sz="1000" dirty="0" smtClean="0">
                <a:cs typeface="Aharoni" pitchFamily="2" charset="-79"/>
              </a:rPr>
              <a:t>Data collection</a:t>
            </a:r>
          </a:p>
        </p:txBody>
      </p:sp>
      <p:sp>
        <p:nvSpPr>
          <p:cNvPr id="27" name="SegmentText4"/>
          <p:cNvSpPr txBox="1">
            <a:spLocks noChangeArrowheads="1"/>
          </p:cNvSpPr>
          <p:nvPr/>
        </p:nvSpPr>
        <p:spPr bwMode="auto">
          <a:xfrm>
            <a:off x="1827715" y="3168359"/>
            <a:ext cx="1260711" cy="707886"/>
          </a:xfrm>
          <a:prstGeom prst="rect">
            <a:avLst/>
          </a:prstGeom>
          <a:noFill/>
          <a:ln w="9525">
            <a:noFill/>
            <a:miter lim="800000"/>
            <a:headEnd/>
            <a:tailEnd/>
          </a:ln>
        </p:spPr>
        <p:txBody>
          <a:bodyPr wrap="square">
            <a:spAutoFit/>
          </a:bodyPr>
          <a:lstStyle/>
          <a:p>
            <a:pPr algn="ctr" eaLnBrk="1" hangingPunct="1"/>
            <a:r>
              <a:rPr lang="en-US" sz="1000" dirty="0" smtClean="0">
                <a:solidFill>
                  <a:schemeClr val="dk1"/>
                </a:solidFill>
              </a:rPr>
              <a:t>Review of good practices and lessons learnt from past disasters</a:t>
            </a:r>
            <a:endParaRPr lang="en-US" sz="1000" dirty="0"/>
          </a:p>
        </p:txBody>
      </p:sp>
      <p:sp>
        <p:nvSpPr>
          <p:cNvPr id="34" name="SegmentMarker6"/>
          <p:cNvSpPr>
            <a:spLocks noChangeArrowheads="1"/>
          </p:cNvSpPr>
          <p:nvPr/>
        </p:nvSpPr>
        <p:spPr bwMode="auto">
          <a:xfrm>
            <a:off x="1371315" y="3704977"/>
            <a:ext cx="289239" cy="216921"/>
          </a:xfrm>
          <a:prstGeom prst="ellipse">
            <a:avLst/>
          </a:prstGeom>
          <a:solidFill>
            <a:srgbClr val="FFFFFF"/>
          </a:solidFill>
          <a:ln w="9525" algn="ctr">
            <a:solidFill>
              <a:srgbClr val="000000"/>
            </a:solidFill>
            <a:round/>
            <a:headEnd/>
            <a:tailEnd/>
          </a:ln>
          <a:effectLst/>
        </p:spPr>
        <p:txBody>
          <a:bodyPr lIns="0" tIns="0" rIns="0" bIns="0" anchor="ctr" anchorCtr="1"/>
          <a:lstStyle/>
          <a:p>
            <a:pPr algn="ctr" eaLnBrk="1" hangingPunct="1"/>
            <a:r>
              <a:rPr lang="en-US" sz="1400">
                <a:solidFill>
                  <a:srgbClr val="000000"/>
                </a:solidFill>
              </a:rPr>
              <a:t>6</a:t>
            </a:r>
          </a:p>
        </p:txBody>
      </p:sp>
      <p:sp>
        <p:nvSpPr>
          <p:cNvPr id="36" name="Title 1"/>
          <p:cNvSpPr txBox="1">
            <a:spLocks/>
          </p:cNvSpPr>
          <p:nvPr/>
        </p:nvSpPr>
        <p:spPr>
          <a:xfrm>
            <a:off x="0" y="0"/>
            <a:ext cx="9144000" cy="857250"/>
          </a:xfrm>
          <a:prstGeom prst="rect">
            <a:avLst/>
          </a:prstGeom>
          <a:solidFill>
            <a:srgbClr val="92D050"/>
          </a:solidFill>
          <a:ln>
            <a:solidFill>
              <a:srgbClr val="92D050"/>
            </a:solidFill>
          </a:ln>
        </p:spPr>
        <p:txBody>
          <a:bodyPr vert="horz" lIns="91440" tIns="45720" rIns="91440" bIns="45720" rtlCol="0" anchor="ctr">
            <a:normAutofit/>
          </a:bodyPr>
          <a:lstStyle/>
          <a:p>
            <a:pPr lvl="0" algn="ctr">
              <a:spcBef>
                <a:spcPct val="0"/>
              </a:spcBef>
            </a:pPr>
            <a:r>
              <a:rPr lang="en-US" sz="4400" b="1" i="1" u="sng" dirty="0">
                <a:solidFill>
                  <a:srgbClr val="002060"/>
                </a:solidFill>
                <a:latin typeface="Arial" pitchFamily="34" charset="0"/>
                <a:ea typeface="+mj-ea"/>
                <a:cs typeface="Arial" pitchFamily="34" charset="0"/>
              </a:rPr>
              <a:t>Steps in DDMP </a:t>
            </a:r>
            <a:r>
              <a:rPr lang="en-US" sz="4400" b="1" i="1" u="sng" dirty="0" smtClean="0">
                <a:solidFill>
                  <a:srgbClr val="002060"/>
                </a:solidFill>
                <a:latin typeface="Arial" pitchFamily="34" charset="0"/>
                <a:ea typeface="+mj-ea"/>
                <a:cs typeface="Arial" pitchFamily="34" charset="0"/>
              </a:rPr>
              <a:t>development</a:t>
            </a:r>
            <a:endParaRPr kumimoji="0" lang="en-US" sz="4400" b="0" i="1" u="none" strike="noStrike" kern="1200" cap="none" spc="0" normalizeH="0" baseline="0" noProof="0" dirty="0" smtClean="0">
              <a:ln>
                <a:noFill/>
              </a:ln>
              <a:solidFill>
                <a:srgbClr val="00206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03428" name="think-cell Slide" r:id="rId5" imgW="360" imgH="360" progId="">
              <p:embed/>
            </p:oleObj>
          </a:graphicData>
        </a:graphic>
      </p:graphicFrame>
      <p:graphicFrame>
        <p:nvGraphicFramePr>
          <p:cNvPr id="26" name="Table 25"/>
          <p:cNvGraphicFramePr>
            <a:graphicFrameLocks noGrp="1"/>
          </p:cNvGraphicFramePr>
          <p:nvPr>
            <p:extLst>
              <p:ext uri="{D42A27DB-BD31-4B8C-83A1-F6EECF244321}">
                <p14:modId xmlns:p14="http://schemas.microsoft.com/office/powerpoint/2010/main" xmlns="" val="1168242551"/>
              </p:ext>
            </p:extLst>
          </p:nvPr>
        </p:nvGraphicFramePr>
        <p:xfrm>
          <a:off x="482420" y="1006063"/>
          <a:ext cx="8362175" cy="4142462"/>
        </p:xfrm>
        <a:graphic>
          <a:graphicData uri="http://schemas.openxmlformats.org/drawingml/2006/table">
            <a:tbl>
              <a:tblPr firstRow="1" bandRow="1">
                <a:tableStyleId>{5C22544A-7EE6-4342-B048-85BDC9FD1C3A}</a:tableStyleId>
              </a:tblPr>
              <a:tblGrid>
                <a:gridCol w="679663">
                  <a:extLst>
                    <a:ext uri="{9D8B030D-6E8A-4147-A177-3AD203B41FA5}">
                      <a16:colId xmlns:a16="http://schemas.microsoft.com/office/drawing/2014/main" xmlns="" val="20000"/>
                    </a:ext>
                  </a:extLst>
                </a:gridCol>
                <a:gridCol w="2339968">
                  <a:extLst>
                    <a:ext uri="{9D8B030D-6E8A-4147-A177-3AD203B41FA5}">
                      <a16:colId xmlns:a16="http://schemas.microsoft.com/office/drawing/2014/main" xmlns="" val="20001"/>
                    </a:ext>
                  </a:extLst>
                </a:gridCol>
                <a:gridCol w="5342544">
                  <a:extLst>
                    <a:ext uri="{9D8B030D-6E8A-4147-A177-3AD203B41FA5}">
                      <a16:colId xmlns:a16="http://schemas.microsoft.com/office/drawing/2014/main" xmlns="" val="20002"/>
                    </a:ext>
                  </a:extLst>
                </a:gridCol>
              </a:tblGrid>
              <a:tr h="2644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smtClean="0">
                          <a:ln>
                            <a:noFill/>
                          </a:ln>
                          <a:solidFill>
                            <a:schemeClr val="bg1"/>
                          </a:solidFill>
                          <a:effectLst/>
                          <a:latin typeface="Arial" pitchFamily="34" charset="0"/>
                          <a:cs typeface="Arial" pitchFamily="34" charset="0"/>
                        </a:rPr>
                        <a:t>Step</a:t>
                      </a:r>
                    </a:p>
                  </a:txBody>
                  <a:tcPr marL="93303" marR="93303" marT="34986" marB="34986"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smtClean="0">
                          <a:ln>
                            <a:noFill/>
                          </a:ln>
                          <a:solidFill>
                            <a:schemeClr val="bg1"/>
                          </a:solidFill>
                          <a:effectLst/>
                          <a:latin typeface="Arial" pitchFamily="34" charset="0"/>
                          <a:cs typeface="Arial" pitchFamily="34" charset="0"/>
                        </a:rPr>
                        <a:t>Action</a:t>
                      </a:r>
                    </a:p>
                  </a:txBody>
                  <a:tcPr marL="93303" marR="93303" marT="34986" marB="34986"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smtClean="0">
                          <a:ln>
                            <a:noFill/>
                          </a:ln>
                          <a:solidFill>
                            <a:schemeClr val="bg1"/>
                          </a:solidFill>
                          <a:effectLst/>
                          <a:latin typeface="Arial" pitchFamily="34" charset="0"/>
                          <a:cs typeface="Arial" pitchFamily="34" charset="0"/>
                        </a:rPr>
                        <a:t>Description</a:t>
                      </a:r>
                    </a:p>
                  </a:txBody>
                  <a:tcPr marL="93303" marR="93303" marT="34986" marB="34986" anchor="ctr" horzOverflow="overflow">
                    <a:solidFill>
                      <a:schemeClr val="tx2"/>
                    </a:solidFill>
                  </a:tcPr>
                </a:tc>
                <a:extLst>
                  <a:ext uri="{0D108BD9-81ED-4DB2-BD59-A6C34878D82A}">
                    <a16:rowId xmlns:a16="http://schemas.microsoft.com/office/drawing/2014/main" xmlns="" val="10000"/>
                  </a:ext>
                </a:extLst>
              </a:tr>
              <a:tr h="7520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cs typeface="Arial" pitchFamily="34" charset="0"/>
                        </a:rPr>
                        <a:t>1</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i="1" kern="1200" dirty="0" smtClean="0">
                          <a:solidFill>
                            <a:schemeClr val="dk1"/>
                          </a:solidFill>
                          <a:latin typeface="Arial" pitchFamily="34" charset="0"/>
                          <a:ea typeface="+mn-ea"/>
                          <a:cs typeface="Arial" pitchFamily="34" charset="0"/>
                        </a:rPr>
                        <a:t>Review and Integration of existing DDMPs</a:t>
                      </a:r>
                      <a:endParaRPr kumimoji="0" lang="en-US" sz="1100" b="0" i="1" u="none" strike="noStrike" cap="none" normalizeH="0" baseline="0" dirty="0" smtClean="0">
                        <a:ln>
                          <a:noFill/>
                        </a:ln>
                        <a:solidFill>
                          <a:schemeClr val="tx1"/>
                        </a:solidFill>
                        <a:effectLst/>
                        <a:latin typeface="Arial" pitchFamily="34" charset="0"/>
                        <a:cs typeface="Arial" pitchFamily="34" charset="0"/>
                      </a:endParaRPr>
                    </a:p>
                  </a:txBody>
                  <a:tcPr marL="95204" marR="95204" marT="35697" marB="35697" anchor="ctr" horzOverflow="overflow"/>
                </a:tc>
                <a:tc>
                  <a:txBody>
                    <a:bodyPr/>
                    <a:lstStyle/>
                    <a:p>
                      <a:pPr marL="115888" indent="-115888" eaLnBrk="0" hangingPunct="0">
                        <a:spcBef>
                          <a:spcPct val="10000"/>
                        </a:spcBef>
                        <a:spcAft>
                          <a:spcPct val="10000"/>
                        </a:spcAft>
                        <a:buFontTx/>
                        <a:buChar char="•"/>
                      </a:pPr>
                      <a:r>
                        <a:rPr lang="en-US" sz="1100" i="1" kern="1200" dirty="0" smtClean="0">
                          <a:solidFill>
                            <a:schemeClr val="dk1"/>
                          </a:solidFill>
                          <a:latin typeface="Arial" pitchFamily="34" charset="0"/>
                          <a:ea typeface="+mn-ea"/>
                          <a:cs typeface="Arial" pitchFamily="34" charset="0"/>
                        </a:rPr>
                        <a:t>Desk review of existing documentation</a:t>
                      </a:r>
                    </a:p>
                    <a:p>
                      <a:pPr marL="115888" indent="-115888" eaLnBrk="0" hangingPunct="0">
                        <a:spcBef>
                          <a:spcPct val="10000"/>
                        </a:spcBef>
                        <a:spcAft>
                          <a:spcPct val="10000"/>
                        </a:spcAft>
                        <a:buFontTx/>
                        <a:buChar char="•"/>
                      </a:pPr>
                      <a:r>
                        <a:rPr lang="en-US" sz="1100" i="1" kern="1200" dirty="0" smtClean="0">
                          <a:solidFill>
                            <a:schemeClr val="dk1"/>
                          </a:solidFill>
                          <a:latin typeface="Arial" pitchFamily="34" charset="0"/>
                          <a:ea typeface="+mn-ea"/>
                          <a:cs typeface="Arial" pitchFamily="34" charset="0"/>
                        </a:rPr>
                        <a:t>Comprehensive assessment of DM initiatives of</a:t>
                      </a:r>
                      <a:r>
                        <a:rPr lang="en-US" sz="1100" i="1" kern="1200" baseline="0" dirty="0" smtClean="0">
                          <a:solidFill>
                            <a:schemeClr val="dk1"/>
                          </a:solidFill>
                          <a:latin typeface="Arial" pitchFamily="34" charset="0"/>
                          <a:ea typeface="+mn-ea"/>
                          <a:cs typeface="Arial" pitchFamily="34" charset="0"/>
                        </a:rPr>
                        <a:t> the present </a:t>
                      </a:r>
                      <a:r>
                        <a:rPr lang="en-US" sz="1100" i="1" kern="1200" dirty="0" smtClean="0">
                          <a:solidFill>
                            <a:schemeClr val="dk1"/>
                          </a:solidFill>
                          <a:latin typeface="Arial" pitchFamily="34" charset="0"/>
                          <a:ea typeface="+mn-ea"/>
                          <a:cs typeface="Arial" pitchFamily="34" charset="0"/>
                        </a:rPr>
                        <a:t>and that of near future</a:t>
                      </a:r>
                      <a:endParaRPr kumimoji="0" lang="en-US" sz="1100" b="0" i="1" u="none" strike="noStrike" cap="none" normalizeH="0" baseline="0" dirty="0" smtClean="0">
                        <a:ln>
                          <a:noFill/>
                        </a:ln>
                        <a:solidFill>
                          <a:schemeClr val="tx1"/>
                        </a:solidFill>
                        <a:effectLst/>
                        <a:latin typeface="Arial" pitchFamily="34" charset="0"/>
                        <a:cs typeface="Arial" pitchFamily="34" charset="0"/>
                      </a:endParaRPr>
                    </a:p>
                  </a:txBody>
                  <a:tcPr marL="95204" marR="95204" marT="35697" marB="35697" anchor="ctr" horzOverflow="overflow"/>
                </a:tc>
                <a:extLst>
                  <a:ext uri="{0D108BD9-81ED-4DB2-BD59-A6C34878D82A}">
                    <a16:rowId xmlns:a16="http://schemas.microsoft.com/office/drawing/2014/main" xmlns="" val="10001"/>
                  </a:ext>
                </a:extLst>
              </a:tr>
              <a:tr h="11686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cs typeface="Arial" pitchFamily="34" charset="0"/>
                        </a:rPr>
                        <a:t>2</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i="1" kern="1200" dirty="0" smtClean="0">
                          <a:solidFill>
                            <a:schemeClr val="dk1"/>
                          </a:solidFill>
                          <a:latin typeface="Arial" pitchFamily="34" charset="0"/>
                          <a:ea typeface="+mn-ea"/>
                          <a:cs typeface="Arial" pitchFamily="34" charset="0"/>
                        </a:rPr>
                        <a:t>Setting up of multi-stakeholder advisory group</a:t>
                      </a:r>
                      <a:r>
                        <a:rPr lang="en-US" sz="1100" i="1" kern="1200" dirty="0" smtClean="0">
                          <a:solidFill>
                            <a:schemeClr val="dk1"/>
                          </a:solidFill>
                          <a:latin typeface="Arial" pitchFamily="34" charset="0"/>
                          <a:ea typeface="+mn-ea"/>
                          <a:cs typeface="Arial" pitchFamily="34" charset="0"/>
                        </a:rPr>
                        <a:t> *</a:t>
                      </a:r>
                      <a:endParaRPr kumimoji="0" lang="en-US" sz="1100" b="0" i="1" u="none" strike="noStrike" cap="none" normalizeH="0" baseline="0" dirty="0" smtClean="0">
                        <a:ln>
                          <a:noFill/>
                        </a:ln>
                        <a:solidFill>
                          <a:schemeClr val="tx1"/>
                        </a:solidFill>
                        <a:effectLst/>
                        <a:latin typeface="Arial" pitchFamily="34" charset="0"/>
                        <a:cs typeface="Arial" pitchFamily="34" charset="0"/>
                      </a:endParaRPr>
                    </a:p>
                  </a:txBody>
                  <a:tcPr marL="95204" marR="95204" marT="35697" marB="35697" anchor="ctr" horzOverflow="overflow"/>
                </a:tc>
                <a:tc>
                  <a:txBody>
                    <a:bodyPr/>
                    <a:lstStyle/>
                    <a:p>
                      <a:pPr marL="115888" marR="0" lvl="0" indent="-115888" algn="l" defTabSz="912464" rtl="0" eaLnBrk="0" fontAlgn="auto" latinLnBrk="0" hangingPunct="0">
                        <a:lnSpc>
                          <a:spcPct val="100000"/>
                        </a:lnSpc>
                        <a:spcBef>
                          <a:spcPct val="10000"/>
                        </a:spcBef>
                        <a:spcAft>
                          <a:spcPct val="10000"/>
                        </a:spcAft>
                        <a:buClrTx/>
                        <a:buSzTx/>
                        <a:buFontTx/>
                        <a:buChar char="•"/>
                        <a:tabLst/>
                        <a:defRPr/>
                      </a:pPr>
                      <a:r>
                        <a:rPr lang="en-IN" sz="1100" i="1" kern="1200" dirty="0" smtClean="0">
                          <a:solidFill>
                            <a:schemeClr val="dk1"/>
                          </a:solidFill>
                          <a:latin typeface="Arial" pitchFamily="34" charset="0"/>
                          <a:ea typeface="+mn-ea"/>
                          <a:cs typeface="Arial" pitchFamily="34" charset="0"/>
                        </a:rPr>
                        <a:t>The stakeholders will include </a:t>
                      </a:r>
                    </a:p>
                    <a:p>
                      <a:pPr marL="231775" marR="0" lvl="0" indent="-122238" algn="l" defTabSz="912464" rtl="0" eaLnBrk="0" fontAlgn="auto" latinLnBrk="0" hangingPunct="0">
                        <a:lnSpc>
                          <a:spcPct val="100000"/>
                        </a:lnSpc>
                        <a:spcBef>
                          <a:spcPct val="10000"/>
                        </a:spcBef>
                        <a:spcAft>
                          <a:spcPct val="10000"/>
                        </a:spcAft>
                        <a:buClrTx/>
                        <a:buSzTx/>
                        <a:buFont typeface="Arial" pitchFamily="34" charset="0"/>
                        <a:buChar char="–"/>
                        <a:tabLst/>
                        <a:defRPr/>
                      </a:pPr>
                      <a:r>
                        <a:rPr lang="en-IN" sz="1100" i="1" kern="1200" dirty="0" smtClean="0">
                          <a:solidFill>
                            <a:schemeClr val="dk1"/>
                          </a:solidFill>
                          <a:latin typeface="Arial" pitchFamily="34" charset="0"/>
                          <a:ea typeface="+mn-ea"/>
                          <a:cs typeface="Arial" pitchFamily="34" charset="0"/>
                        </a:rPr>
                        <a:t>PRIs, key nodal departments, DRDA, District Magistrate/Commissioner, representative from Dept. of Disaster Management and SDMA</a:t>
                      </a:r>
                    </a:p>
                    <a:p>
                      <a:pPr marL="115888" marR="0" lvl="0" indent="-115888" algn="l" defTabSz="912464" rtl="0" eaLnBrk="0" fontAlgn="auto" latinLnBrk="0" hangingPunct="0">
                        <a:lnSpc>
                          <a:spcPct val="100000"/>
                        </a:lnSpc>
                        <a:spcBef>
                          <a:spcPct val="10000"/>
                        </a:spcBef>
                        <a:spcAft>
                          <a:spcPct val="10000"/>
                        </a:spcAft>
                        <a:buClrTx/>
                        <a:buSzTx/>
                        <a:buFontTx/>
                        <a:buChar char="•"/>
                        <a:tabLst/>
                        <a:defRPr/>
                      </a:pPr>
                      <a:r>
                        <a:rPr lang="en-IN" sz="1100" i="1" kern="1200" dirty="0" smtClean="0">
                          <a:solidFill>
                            <a:schemeClr val="dk1"/>
                          </a:solidFill>
                          <a:latin typeface="Arial" pitchFamily="34" charset="0"/>
                          <a:ea typeface="+mn-ea"/>
                          <a:cs typeface="Arial" pitchFamily="34" charset="0"/>
                        </a:rPr>
                        <a:t>This group will be consulted time and again throughout the process of development of DDMPs</a:t>
                      </a:r>
                      <a:endParaRPr lang="en-US" sz="1100" i="1" kern="1200" dirty="0" smtClean="0">
                        <a:solidFill>
                          <a:schemeClr val="dk1"/>
                        </a:solidFill>
                        <a:latin typeface="Arial" pitchFamily="34" charset="0"/>
                        <a:ea typeface="+mn-ea"/>
                        <a:cs typeface="Arial" pitchFamily="34" charset="0"/>
                      </a:endParaRPr>
                    </a:p>
                  </a:txBody>
                  <a:tcPr marL="95204" marR="95204" marT="35697" marB="35697" anchor="ctr" horzOverflow="overflow"/>
                </a:tc>
                <a:extLst>
                  <a:ext uri="{0D108BD9-81ED-4DB2-BD59-A6C34878D82A}">
                    <a16:rowId xmlns:a16="http://schemas.microsoft.com/office/drawing/2014/main" xmlns="" val="10002"/>
                  </a:ext>
                </a:extLst>
              </a:tr>
              <a:tr h="19573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cs typeface="Arial" pitchFamily="34" charset="0"/>
                        </a:rPr>
                        <a:t>3</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i="1" kern="1200" dirty="0" smtClean="0">
                          <a:solidFill>
                            <a:schemeClr val="dk1"/>
                          </a:solidFill>
                          <a:latin typeface="Arial" pitchFamily="34" charset="0"/>
                          <a:ea typeface="+mn-ea"/>
                          <a:cs typeface="Arial" pitchFamily="34" charset="0"/>
                        </a:rPr>
                        <a:t>Multi-stakeholder </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b="1" i="1" kern="1200" dirty="0" smtClean="0">
                          <a:solidFill>
                            <a:schemeClr val="dk1"/>
                          </a:solidFill>
                          <a:latin typeface="Arial" pitchFamily="34" charset="0"/>
                          <a:ea typeface="+mn-ea"/>
                          <a:cs typeface="Arial" pitchFamily="34" charset="0"/>
                        </a:rPr>
                        <a:t>consultation</a:t>
                      </a:r>
                      <a:r>
                        <a:rPr lang="en-US" sz="1100" i="1" kern="1200" dirty="0" smtClean="0">
                          <a:solidFill>
                            <a:schemeClr val="dk1"/>
                          </a:solidFill>
                          <a:latin typeface="Arial" pitchFamily="34" charset="0"/>
                          <a:ea typeface="+mn-ea"/>
                          <a:cs typeface="Arial" pitchFamily="34" charset="0"/>
                        </a:rPr>
                        <a:t> *</a:t>
                      </a:r>
                      <a:endParaRPr kumimoji="0" lang="en-US" sz="1100" b="0" i="1" u="none" strike="noStrike" cap="none" normalizeH="0" baseline="0" dirty="0" smtClean="0">
                        <a:ln>
                          <a:noFill/>
                        </a:ln>
                        <a:solidFill>
                          <a:schemeClr val="tx1"/>
                        </a:solidFill>
                        <a:effectLst/>
                        <a:latin typeface="Arial" pitchFamily="34" charset="0"/>
                        <a:cs typeface="Arial" pitchFamily="34" charset="0"/>
                      </a:endParaRPr>
                    </a:p>
                  </a:txBody>
                  <a:tcPr marL="95204" marR="95204" marT="35697" marB="35697" anchor="ctr" horzOverflow="overflow"/>
                </a:tc>
                <a:tc>
                  <a:txBody>
                    <a:bodyPr/>
                    <a:lstStyle/>
                    <a:p>
                      <a:pPr marL="115888" marR="0" lvl="0" indent="-115888" algn="l" defTabSz="912464" rtl="0" eaLnBrk="0" fontAlgn="auto" latinLnBrk="0" hangingPunct="0">
                        <a:lnSpc>
                          <a:spcPct val="100000"/>
                        </a:lnSpc>
                        <a:spcBef>
                          <a:spcPct val="10000"/>
                        </a:spcBef>
                        <a:spcAft>
                          <a:spcPct val="10000"/>
                        </a:spcAft>
                        <a:buClrTx/>
                        <a:buSzTx/>
                        <a:buFontTx/>
                        <a:buChar char="•"/>
                        <a:tabLst/>
                        <a:defRPr/>
                      </a:pPr>
                      <a:r>
                        <a:rPr lang="en-IN" sz="1100" i="1" kern="1200" dirty="0" smtClean="0">
                          <a:solidFill>
                            <a:schemeClr val="dk1"/>
                          </a:solidFill>
                          <a:latin typeface="Arial" pitchFamily="34" charset="0"/>
                          <a:ea typeface="+mn-ea"/>
                          <a:cs typeface="Arial" pitchFamily="34" charset="0"/>
                        </a:rPr>
                        <a:t>To seek feedbacks and inputs on the existing plan and to understand their views </a:t>
                      </a:r>
                    </a:p>
                    <a:p>
                      <a:pPr marL="115888" marR="0" lvl="0" indent="-115888" algn="l" defTabSz="912464" rtl="0" eaLnBrk="0" fontAlgn="auto" latinLnBrk="0" hangingPunct="0">
                        <a:lnSpc>
                          <a:spcPct val="100000"/>
                        </a:lnSpc>
                        <a:spcBef>
                          <a:spcPct val="10000"/>
                        </a:spcBef>
                        <a:spcAft>
                          <a:spcPct val="10000"/>
                        </a:spcAft>
                        <a:buClrTx/>
                        <a:buSzTx/>
                        <a:buFontTx/>
                        <a:buChar char="•"/>
                        <a:tabLst/>
                        <a:defRPr/>
                      </a:pPr>
                      <a:r>
                        <a:rPr lang="en-IN" sz="1100" i="1" kern="1200" dirty="0" smtClean="0">
                          <a:solidFill>
                            <a:schemeClr val="dk1"/>
                          </a:solidFill>
                          <a:latin typeface="Arial" pitchFamily="34" charset="0"/>
                          <a:ea typeface="+mn-ea"/>
                          <a:cs typeface="Arial" pitchFamily="34" charset="0"/>
                        </a:rPr>
                        <a:t>District level workshops will be conducted to expedite consultations. The key stakeholders will include </a:t>
                      </a:r>
                    </a:p>
                    <a:p>
                      <a:pPr marL="231775" marR="0" lvl="0" indent="-122238" algn="l" defTabSz="912464" rtl="0" eaLnBrk="0" fontAlgn="auto" latinLnBrk="0" hangingPunct="0">
                        <a:lnSpc>
                          <a:spcPct val="100000"/>
                        </a:lnSpc>
                        <a:spcBef>
                          <a:spcPct val="10000"/>
                        </a:spcBef>
                        <a:spcAft>
                          <a:spcPct val="10000"/>
                        </a:spcAft>
                        <a:buClrTx/>
                        <a:buSzTx/>
                        <a:buFont typeface="Arial" pitchFamily="34" charset="0"/>
                        <a:buChar char="–"/>
                        <a:tabLst/>
                        <a:defRPr/>
                      </a:pPr>
                      <a:r>
                        <a:rPr lang="en-IN" sz="1100" i="1" kern="1200" dirty="0" smtClean="0">
                          <a:solidFill>
                            <a:schemeClr val="dk1"/>
                          </a:solidFill>
                          <a:latin typeface="Arial" pitchFamily="34" charset="0"/>
                          <a:ea typeface="+mn-ea"/>
                          <a:cs typeface="Arial" pitchFamily="34" charset="0"/>
                        </a:rPr>
                        <a:t>Community representatives;</a:t>
                      </a:r>
                      <a:r>
                        <a:rPr lang="en-IN" sz="1100" i="1" kern="1200" baseline="0" dirty="0" smtClean="0">
                          <a:solidFill>
                            <a:schemeClr val="dk1"/>
                          </a:solidFill>
                          <a:latin typeface="Arial" pitchFamily="34" charset="0"/>
                          <a:ea typeface="+mn-ea"/>
                          <a:cs typeface="Arial" pitchFamily="34" charset="0"/>
                        </a:rPr>
                        <a:t> </a:t>
                      </a:r>
                      <a:r>
                        <a:rPr lang="en-IN" sz="1100" i="1" kern="1200" dirty="0" smtClean="0">
                          <a:solidFill>
                            <a:schemeClr val="dk1"/>
                          </a:solidFill>
                          <a:latin typeface="Arial" pitchFamily="34" charset="0"/>
                          <a:ea typeface="+mn-ea"/>
                          <a:cs typeface="Arial" pitchFamily="34" charset="0"/>
                        </a:rPr>
                        <a:t>PRIs (Gram </a:t>
                      </a:r>
                      <a:r>
                        <a:rPr lang="en-IN" sz="1100" i="1" kern="1200" dirty="0" err="1" smtClean="0">
                          <a:solidFill>
                            <a:schemeClr val="dk1"/>
                          </a:solidFill>
                          <a:latin typeface="Arial" pitchFamily="34" charset="0"/>
                          <a:ea typeface="+mn-ea"/>
                          <a:cs typeface="Arial" pitchFamily="34" charset="0"/>
                        </a:rPr>
                        <a:t>Pradhans</a:t>
                      </a:r>
                      <a:r>
                        <a:rPr lang="en-IN" sz="1100" i="1" kern="1200" dirty="0" smtClean="0">
                          <a:solidFill>
                            <a:schemeClr val="dk1"/>
                          </a:solidFill>
                          <a:latin typeface="Arial" pitchFamily="34" charset="0"/>
                          <a:ea typeface="+mn-ea"/>
                          <a:cs typeface="Arial" pitchFamily="34" charset="0"/>
                        </a:rPr>
                        <a:t> / Up-</a:t>
                      </a:r>
                      <a:r>
                        <a:rPr lang="en-IN" sz="1100" i="1" kern="1200" dirty="0" err="1" smtClean="0">
                          <a:solidFill>
                            <a:schemeClr val="dk1"/>
                          </a:solidFill>
                          <a:latin typeface="Arial" pitchFamily="34" charset="0"/>
                          <a:ea typeface="+mn-ea"/>
                          <a:cs typeface="Arial" pitchFamily="34" charset="0"/>
                        </a:rPr>
                        <a:t>Pradhans</a:t>
                      </a:r>
                      <a:r>
                        <a:rPr lang="en-IN" sz="1100" i="1" kern="1200" dirty="0" smtClean="0">
                          <a:solidFill>
                            <a:schemeClr val="dk1"/>
                          </a:solidFill>
                          <a:latin typeface="Arial" pitchFamily="34" charset="0"/>
                          <a:ea typeface="+mn-ea"/>
                          <a:cs typeface="Arial" pitchFamily="34" charset="0"/>
                        </a:rPr>
                        <a:t>);</a:t>
                      </a:r>
                      <a:r>
                        <a:rPr lang="en-IN" sz="1100" i="1" kern="1200" baseline="0" dirty="0" smtClean="0">
                          <a:solidFill>
                            <a:schemeClr val="dk1"/>
                          </a:solidFill>
                          <a:latin typeface="Arial" pitchFamily="34" charset="0"/>
                          <a:ea typeface="+mn-ea"/>
                          <a:cs typeface="Arial" pitchFamily="34" charset="0"/>
                        </a:rPr>
                        <a:t> </a:t>
                      </a:r>
                      <a:r>
                        <a:rPr lang="en-IN" sz="1100" i="1" kern="1200" dirty="0" err="1" smtClean="0">
                          <a:solidFill>
                            <a:schemeClr val="dk1"/>
                          </a:solidFill>
                          <a:latin typeface="Arial" pitchFamily="34" charset="0"/>
                          <a:ea typeface="+mn-ea"/>
                          <a:cs typeface="Arial" pitchFamily="34" charset="0"/>
                        </a:rPr>
                        <a:t>Jila</a:t>
                      </a:r>
                      <a:r>
                        <a:rPr lang="en-IN" sz="1100" i="1" kern="1200" dirty="0" smtClean="0">
                          <a:solidFill>
                            <a:schemeClr val="dk1"/>
                          </a:solidFill>
                          <a:latin typeface="Arial" pitchFamily="34" charset="0"/>
                          <a:ea typeface="+mn-ea"/>
                          <a:cs typeface="Arial" pitchFamily="34" charset="0"/>
                        </a:rPr>
                        <a:t> </a:t>
                      </a:r>
                      <a:r>
                        <a:rPr lang="en-IN" sz="1100" i="1" kern="1200" dirty="0" err="1" smtClean="0">
                          <a:solidFill>
                            <a:schemeClr val="dk1"/>
                          </a:solidFill>
                          <a:latin typeface="Arial" pitchFamily="34" charset="0"/>
                          <a:ea typeface="+mn-ea"/>
                          <a:cs typeface="Arial" pitchFamily="34" charset="0"/>
                        </a:rPr>
                        <a:t>Panchayat</a:t>
                      </a:r>
                      <a:r>
                        <a:rPr lang="en-IN" sz="1100" i="1" kern="1200" dirty="0" smtClean="0">
                          <a:solidFill>
                            <a:schemeClr val="dk1"/>
                          </a:solidFill>
                          <a:latin typeface="Arial" pitchFamily="34" charset="0"/>
                          <a:ea typeface="+mn-ea"/>
                          <a:cs typeface="Arial" pitchFamily="34" charset="0"/>
                        </a:rPr>
                        <a:t> </a:t>
                      </a:r>
                    </a:p>
                    <a:p>
                      <a:pPr marL="231775" marR="0" lvl="0" indent="-122238" algn="l" defTabSz="912464" rtl="0" eaLnBrk="0" fontAlgn="auto" latinLnBrk="0" hangingPunct="0">
                        <a:lnSpc>
                          <a:spcPct val="100000"/>
                        </a:lnSpc>
                        <a:spcBef>
                          <a:spcPct val="10000"/>
                        </a:spcBef>
                        <a:spcAft>
                          <a:spcPct val="10000"/>
                        </a:spcAft>
                        <a:buClrTx/>
                        <a:buSzTx/>
                        <a:buFont typeface="Arial" pitchFamily="34" charset="0"/>
                        <a:buChar char="–"/>
                        <a:tabLst/>
                        <a:defRPr/>
                      </a:pPr>
                      <a:r>
                        <a:rPr lang="en-IN" sz="1100" i="1" kern="1200" dirty="0" smtClean="0">
                          <a:solidFill>
                            <a:schemeClr val="dk1"/>
                          </a:solidFill>
                          <a:latin typeface="Arial" pitchFamily="34" charset="0"/>
                          <a:ea typeface="+mn-ea"/>
                          <a:cs typeface="Arial" pitchFamily="34" charset="0"/>
                        </a:rPr>
                        <a:t>Key NGOs,</a:t>
                      </a:r>
                      <a:r>
                        <a:rPr lang="en-IN" sz="1100" i="1" kern="1200" baseline="0" dirty="0" smtClean="0">
                          <a:solidFill>
                            <a:schemeClr val="dk1"/>
                          </a:solidFill>
                          <a:latin typeface="Arial" pitchFamily="34" charset="0"/>
                          <a:ea typeface="+mn-ea"/>
                          <a:cs typeface="Arial" pitchFamily="34" charset="0"/>
                        </a:rPr>
                        <a:t> </a:t>
                      </a:r>
                      <a:r>
                        <a:rPr lang="en-IN" sz="1100" i="1" kern="1200" dirty="0" smtClean="0">
                          <a:solidFill>
                            <a:schemeClr val="dk1"/>
                          </a:solidFill>
                          <a:latin typeface="Arial" pitchFamily="34" charset="0"/>
                          <a:ea typeface="+mn-ea"/>
                          <a:cs typeface="Arial" pitchFamily="34" charset="0"/>
                        </a:rPr>
                        <a:t>DDMA,</a:t>
                      </a:r>
                      <a:r>
                        <a:rPr lang="en-IN" sz="1100" i="1" kern="1200" baseline="0" dirty="0" smtClean="0">
                          <a:solidFill>
                            <a:schemeClr val="dk1"/>
                          </a:solidFill>
                          <a:latin typeface="Arial" pitchFamily="34" charset="0"/>
                          <a:ea typeface="+mn-ea"/>
                          <a:cs typeface="Arial" pitchFamily="34" charset="0"/>
                        </a:rPr>
                        <a:t> </a:t>
                      </a:r>
                      <a:r>
                        <a:rPr lang="en-IN" sz="1100" i="1" kern="1200" dirty="0" smtClean="0">
                          <a:solidFill>
                            <a:schemeClr val="dk1"/>
                          </a:solidFill>
                          <a:latin typeface="Arial" pitchFamily="34" charset="0"/>
                          <a:ea typeface="+mn-ea"/>
                          <a:cs typeface="Arial" pitchFamily="34" charset="0"/>
                        </a:rPr>
                        <a:t>DRDA</a:t>
                      </a:r>
                      <a:r>
                        <a:rPr lang="en-IN" sz="1100" i="1" kern="1200" baseline="0" dirty="0" smtClean="0">
                          <a:solidFill>
                            <a:schemeClr val="dk1"/>
                          </a:solidFill>
                          <a:latin typeface="Arial" pitchFamily="34" charset="0"/>
                          <a:ea typeface="+mn-ea"/>
                          <a:cs typeface="Arial" pitchFamily="34" charset="0"/>
                        </a:rPr>
                        <a:t> etc</a:t>
                      </a:r>
                    </a:p>
                    <a:p>
                      <a:pPr marL="115888" indent="-115888" eaLnBrk="0" hangingPunct="0">
                        <a:spcBef>
                          <a:spcPct val="10000"/>
                        </a:spcBef>
                        <a:spcAft>
                          <a:spcPct val="10000"/>
                        </a:spcAft>
                        <a:buFontTx/>
                        <a:buChar char="•"/>
                      </a:pPr>
                      <a:r>
                        <a:rPr lang="en-US" sz="1100" i="1" kern="1200" dirty="0" smtClean="0">
                          <a:solidFill>
                            <a:schemeClr val="tx1"/>
                          </a:solidFill>
                          <a:latin typeface="Arial" pitchFamily="34" charset="0"/>
                          <a:ea typeface="+mn-ea"/>
                          <a:cs typeface="Arial" pitchFamily="34" charset="0"/>
                        </a:rPr>
                        <a:t>The draft DDMP shall be consulted with the stakeholders for their inputs and feedbacks.</a:t>
                      </a:r>
                    </a:p>
                    <a:p>
                      <a:pPr marL="115888" indent="-115888" eaLnBrk="0" hangingPunct="0">
                        <a:spcBef>
                          <a:spcPct val="10000"/>
                        </a:spcBef>
                        <a:spcAft>
                          <a:spcPct val="10000"/>
                        </a:spcAft>
                        <a:buFontTx/>
                        <a:buChar char="•"/>
                      </a:pPr>
                      <a:r>
                        <a:rPr lang="en-US" sz="1100" i="1" kern="1200" dirty="0" smtClean="0">
                          <a:solidFill>
                            <a:schemeClr val="tx1"/>
                          </a:solidFill>
                          <a:latin typeface="Arial" pitchFamily="34" charset="0"/>
                          <a:ea typeface="+mn-ea"/>
                          <a:cs typeface="Arial" pitchFamily="34" charset="0"/>
                        </a:rPr>
                        <a:t>The draft shall be further modified and finalized</a:t>
                      </a:r>
                      <a:endParaRPr kumimoji="0" lang="en-US" sz="1100" b="0" i="1"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95204" marR="95204" marT="35697" marB="35697" anchor="ctr" horzOverflow="overflow"/>
                </a:tc>
                <a:extLst>
                  <a:ext uri="{0D108BD9-81ED-4DB2-BD59-A6C34878D82A}">
                    <a16:rowId xmlns:a16="http://schemas.microsoft.com/office/drawing/2014/main" xmlns="" val="10003"/>
                  </a:ext>
                </a:extLst>
              </a:tr>
            </a:tbl>
          </a:graphicData>
        </a:graphic>
      </p:graphicFrame>
      <p:sp>
        <p:nvSpPr>
          <p:cNvPr id="8" name="Title 1"/>
          <p:cNvSpPr txBox="1">
            <a:spLocks/>
          </p:cNvSpPr>
          <p:nvPr/>
        </p:nvSpPr>
        <p:spPr>
          <a:xfrm>
            <a:off x="0" y="0"/>
            <a:ext cx="9144000" cy="857250"/>
          </a:xfrm>
          <a:prstGeom prst="rect">
            <a:avLst/>
          </a:prstGeom>
          <a:solidFill>
            <a:srgbClr val="92D050"/>
          </a:solidFill>
          <a:ln>
            <a:solidFill>
              <a:srgbClr val="92D050"/>
            </a:solidFill>
          </a:ln>
        </p:spPr>
        <p:txBody>
          <a:bodyPr vert="horz" lIns="91440" tIns="45720" rIns="91440" bIns="45720" rtlCol="0" anchor="ctr">
            <a:normAutofit/>
          </a:bodyPr>
          <a:lstStyle/>
          <a:p>
            <a:pPr lvl="0" algn="ctr">
              <a:spcBef>
                <a:spcPct val="0"/>
              </a:spcBef>
            </a:pPr>
            <a:r>
              <a:rPr lang="en-US" sz="4400" b="1" i="1" u="sng" dirty="0" smtClean="0">
                <a:solidFill>
                  <a:srgbClr val="002060"/>
                </a:solidFill>
                <a:latin typeface="Arial" pitchFamily="34" charset="0"/>
                <a:ea typeface="+mj-ea"/>
                <a:cs typeface="Arial" pitchFamily="34" charset="0"/>
              </a:rPr>
              <a:t>Methodology description</a:t>
            </a:r>
            <a:endParaRPr kumimoji="0" lang="en-US" sz="4400" b="0" i="1" u="none" strike="noStrike" kern="1200" cap="none" spc="0" normalizeH="0" baseline="0" noProof="0" dirty="0" smtClean="0">
              <a:ln>
                <a:noFill/>
              </a:ln>
              <a:solidFill>
                <a:srgbClr val="00206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04452" name="think-cell Slide" r:id="rId5" imgW="360" imgH="360" progId="">
              <p:embed/>
            </p:oleObj>
          </a:graphicData>
        </a:graphic>
      </p:graphicFrame>
      <p:graphicFrame>
        <p:nvGraphicFramePr>
          <p:cNvPr id="26" name="Table 25"/>
          <p:cNvGraphicFramePr>
            <a:graphicFrameLocks noGrp="1"/>
          </p:cNvGraphicFramePr>
          <p:nvPr>
            <p:extLst>
              <p:ext uri="{D42A27DB-BD31-4B8C-83A1-F6EECF244321}">
                <p14:modId xmlns:p14="http://schemas.microsoft.com/office/powerpoint/2010/main" xmlns="" val="2335871997"/>
              </p:ext>
            </p:extLst>
          </p:nvPr>
        </p:nvGraphicFramePr>
        <p:xfrm>
          <a:off x="482422" y="1016509"/>
          <a:ext cx="7942683" cy="3717603"/>
        </p:xfrm>
        <a:graphic>
          <a:graphicData uri="http://schemas.openxmlformats.org/drawingml/2006/table">
            <a:tbl>
              <a:tblPr firstRow="1" bandRow="1">
                <a:tableStyleId>{5C22544A-7EE6-4342-B048-85BDC9FD1C3A}</a:tableStyleId>
              </a:tblPr>
              <a:tblGrid>
                <a:gridCol w="645567">
                  <a:extLst>
                    <a:ext uri="{9D8B030D-6E8A-4147-A177-3AD203B41FA5}">
                      <a16:colId xmlns:a16="http://schemas.microsoft.com/office/drawing/2014/main" xmlns="" val="20000"/>
                    </a:ext>
                  </a:extLst>
                </a:gridCol>
                <a:gridCol w="2144572">
                  <a:extLst>
                    <a:ext uri="{9D8B030D-6E8A-4147-A177-3AD203B41FA5}">
                      <a16:colId xmlns:a16="http://schemas.microsoft.com/office/drawing/2014/main" xmlns="" val="20001"/>
                    </a:ext>
                  </a:extLst>
                </a:gridCol>
                <a:gridCol w="5152544">
                  <a:extLst>
                    <a:ext uri="{9D8B030D-6E8A-4147-A177-3AD203B41FA5}">
                      <a16:colId xmlns:a16="http://schemas.microsoft.com/office/drawing/2014/main" xmlns="" val="20002"/>
                    </a:ext>
                  </a:extLst>
                </a:gridCol>
              </a:tblGrid>
              <a:tr h="29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bg1"/>
                          </a:solidFill>
                          <a:effectLst/>
                          <a:latin typeface="Arial" pitchFamily="34" charset="0"/>
                          <a:cs typeface="Arial" pitchFamily="34" charset="0"/>
                        </a:rPr>
                        <a:t>Step</a:t>
                      </a:r>
                    </a:p>
                  </a:txBody>
                  <a:tcPr marL="93303" marR="93303" marT="34986" marB="34986"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bg1"/>
                          </a:solidFill>
                          <a:effectLst/>
                          <a:latin typeface="Arial" pitchFamily="34" charset="0"/>
                          <a:cs typeface="Arial" pitchFamily="34" charset="0"/>
                        </a:rPr>
                        <a:t>Action</a:t>
                      </a:r>
                    </a:p>
                  </a:txBody>
                  <a:tcPr marL="93303" marR="93303" marT="34986" marB="34986"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bg1"/>
                          </a:solidFill>
                          <a:effectLst/>
                          <a:latin typeface="Arial" pitchFamily="34" charset="0"/>
                          <a:cs typeface="Arial" pitchFamily="34" charset="0"/>
                        </a:rPr>
                        <a:t>Description</a:t>
                      </a:r>
                    </a:p>
                  </a:txBody>
                  <a:tcPr marL="93303" marR="93303" marT="34986" marB="34986" anchor="ctr" horzOverflow="overflow">
                    <a:solidFill>
                      <a:schemeClr val="tx2"/>
                    </a:solidFill>
                  </a:tcPr>
                </a:tc>
                <a:extLst>
                  <a:ext uri="{0D108BD9-81ED-4DB2-BD59-A6C34878D82A}">
                    <a16:rowId xmlns:a16="http://schemas.microsoft.com/office/drawing/2014/main" xmlns="" val="10000"/>
                  </a:ext>
                </a:extLst>
              </a:tr>
              <a:tr h="900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4</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i="1" kern="1200" dirty="0" smtClean="0">
                          <a:solidFill>
                            <a:schemeClr val="dk1"/>
                          </a:solidFill>
                          <a:latin typeface="Arial" pitchFamily="34" charset="0"/>
                          <a:ea typeface="+mn-ea"/>
                          <a:cs typeface="Arial" pitchFamily="34" charset="0"/>
                        </a:rPr>
                        <a:t>Hazard Vulnerability &amp; Capability Analysis (HVCA)</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a:txBody>
                  <a:tcPr marL="95204" marR="95204" marT="35697" marB="35697" anchor="ctr" horzOverflow="overflow"/>
                </a:tc>
                <a:tc>
                  <a:txBody>
                    <a:bodyPr/>
                    <a:lstStyle/>
                    <a:p>
                      <a:pPr marL="115888" indent="-115888" eaLnBrk="0" hangingPunct="0">
                        <a:spcBef>
                          <a:spcPct val="10000"/>
                        </a:spcBef>
                        <a:spcAft>
                          <a:spcPct val="10000"/>
                        </a:spcAft>
                        <a:buFontTx/>
                        <a:buChar char="•"/>
                      </a:pPr>
                      <a:r>
                        <a:rPr lang="en-US" sz="1200" i="1" kern="1200" dirty="0" smtClean="0">
                          <a:solidFill>
                            <a:schemeClr val="dk1"/>
                          </a:solidFill>
                          <a:latin typeface="Arial" pitchFamily="34" charset="0"/>
                          <a:ea typeface="+mn-ea"/>
                          <a:cs typeface="Arial" pitchFamily="34" charset="0"/>
                        </a:rPr>
                        <a:t>Detailed assessment of hazard and vulnerability profile</a:t>
                      </a:r>
                    </a:p>
                    <a:p>
                      <a:pPr marL="115888" indent="-115888" eaLnBrk="0" hangingPunct="0">
                        <a:spcBef>
                          <a:spcPct val="10000"/>
                        </a:spcBef>
                        <a:spcAft>
                          <a:spcPct val="10000"/>
                        </a:spcAft>
                        <a:buFontTx/>
                        <a:buChar char="•"/>
                      </a:pPr>
                      <a:r>
                        <a:rPr lang="en-US" sz="1200" i="1" kern="1200" dirty="0" smtClean="0">
                          <a:solidFill>
                            <a:schemeClr val="dk1"/>
                          </a:solidFill>
                          <a:latin typeface="Arial" pitchFamily="34" charset="0"/>
                          <a:ea typeface="+mn-ea"/>
                          <a:cs typeface="Arial" pitchFamily="34" charset="0"/>
                        </a:rPr>
                        <a:t>GIS mapping</a:t>
                      </a:r>
                    </a:p>
                  </a:txBody>
                  <a:tcPr marL="95204" marR="95204" marT="35697" marB="35697" anchor="ctr" horzOverflow="overflow"/>
                </a:tc>
                <a:extLst>
                  <a:ext uri="{0D108BD9-81ED-4DB2-BD59-A6C34878D82A}">
                    <a16:rowId xmlns:a16="http://schemas.microsoft.com/office/drawing/2014/main" xmlns="" val="10001"/>
                  </a:ext>
                </a:extLst>
              </a:tr>
              <a:tr h="10836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5</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cs typeface="Arial" pitchFamily="34" charset="0"/>
                        </a:rPr>
                        <a:t>Data collection</a:t>
                      </a:r>
                    </a:p>
                  </a:txBody>
                  <a:tcPr marL="95204" marR="95204" marT="35697" marB="35697" anchor="ctr" horzOverflow="overflow"/>
                </a:tc>
                <a:tc>
                  <a:txBody>
                    <a:bodyPr/>
                    <a:lstStyle/>
                    <a:p>
                      <a:pPr marL="115888" indent="-115888" eaLnBrk="0" hangingPunct="0">
                        <a:spcBef>
                          <a:spcPct val="10000"/>
                        </a:spcBef>
                        <a:spcAft>
                          <a:spcPct val="10000"/>
                        </a:spcAft>
                        <a:buFontTx/>
                        <a:buChar char="•"/>
                      </a:pPr>
                      <a:r>
                        <a:rPr lang="en-US" sz="1200" i="1" kern="1200" dirty="0" smtClean="0">
                          <a:solidFill>
                            <a:schemeClr val="dk1"/>
                          </a:solidFill>
                          <a:latin typeface="Arial" pitchFamily="34" charset="0"/>
                          <a:ea typeface="+mn-ea"/>
                          <a:cs typeface="Arial" pitchFamily="34" charset="0"/>
                        </a:rPr>
                        <a:t>Questionnaire for data collection and circulate with SDMA/DDMA for onward circulation to various government departments</a:t>
                      </a:r>
                    </a:p>
                  </a:txBody>
                  <a:tcPr marL="95204" marR="95204" marT="35697" marB="35697" anchor="ctr" horzOverflow="overflow"/>
                </a:tc>
                <a:extLst>
                  <a:ext uri="{0D108BD9-81ED-4DB2-BD59-A6C34878D82A}">
                    <a16:rowId xmlns:a16="http://schemas.microsoft.com/office/drawing/2014/main" xmlns="" val="10002"/>
                  </a:ext>
                </a:extLst>
              </a:tr>
              <a:tr h="1435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6</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i="1" kern="1200" dirty="0" smtClean="0">
                          <a:solidFill>
                            <a:schemeClr val="dk1"/>
                          </a:solidFill>
                          <a:latin typeface="Arial" pitchFamily="34" charset="0"/>
                          <a:ea typeface="+mn-ea"/>
                          <a:cs typeface="Arial" pitchFamily="34" charset="0"/>
                        </a:rPr>
                        <a:t>Review</a:t>
                      </a:r>
                      <a:r>
                        <a:rPr lang="en-US" sz="1200" b="1" i="1" kern="1200" baseline="0" dirty="0" smtClean="0">
                          <a:solidFill>
                            <a:schemeClr val="dk1"/>
                          </a:solidFill>
                          <a:latin typeface="Arial" pitchFamily="34" charset="0"/>
                          <a:ea typeface="+mn-ea"/>
                          <a:cs typeface="Arial" pitchFamily="34" charset="0"/>
                        </a:rPr>
                        <a:t> of good </a:t>
                      </a:r>
                      <a:r>
                        <a:rPr lang="en-US" sz="1200" b="1" i="1" kern="1200" dirty="0" smtClean="0">
                          <a:solidFill>
                            <a:schemeClr val="dk1"/>
                          </a:solidFill>
                          <a:latin typeface="Arial" pitchFamily="34" charset="0"/>
                          <a:ea typeface="+mn-ea"/>
                          <a:cs typeface="Arial" pitchFamily="34" charset="0"/>
                        </a:rPr>
                        <a:t>practices and lessons learnt *</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a:txBody>
                  <a:tcPr marL="95204" marR="95204" marT="35697" marB="35697" anchor="ctr" horzOverflow="overflow"/>
                </a:tc>
                <a:tc>
                  <a:txBody>
                    <a:bodyPr/>
                    <a:lstStyle/>
                    <a:p>
                      <a:pPr marL="115888" indent="-115888" eaLnBrk="0" hangingPunct="0">
                        <a:spcBef>
                          <a:spcPct val="10000"/>
                        </a:spcBef>
                        <a:spcAft>
                          <a:spcPct val="10000"/>
                        </a:spcAft>
                        <a:buFontTx/>
                        <a:buChar char="•"/>
                      </a:pPr>
                      <a:r>
                        <a:rPr lang="en-US" sz="1200" i="1" kern="1200" dirty="0" smtClean="0">
                          <a:solidFill>
                            <a:schemeClr val="dk1"/>
                          </a:solidFill>
                          <a:latin typeface="Arial" pitchFamily="34" charset="0"/>
                          <a:ea typeface="+mn-ea"/>
                          <a:cs typeface="Arial" pitchFamily="34" charset="0"/>
                        </a:rPr>
                        <a:t>Study and incorporation</a:t>
                      </a:r>
                      <a:r>
                        <a:rPr lang="en-US" sz="1200" i="1" kern="1200" baseline="0" dirty="0" smtClean="0">
                          <a:solidFill>
                            <a:schemeClr val="dk1"/>
                          </a:solidFill>
                          <a:latin typeface="Arial" pitchFamily="34" charset="0"/>
                          <a:ea typeface="+mn-ea"/>
                          <a:cs typeface="Arial" pitchFamily="34" charset="0"/>
                        </a:rPr>
                        <a:t> of</a:t>
                      </a:r>
                      <a:r>
                        <a:rPr lang="en-US" sz="1200" i="1" kern="1200" dirty="0" smtClean="0">
                          <a:solidFill>
                            <a:schemeClr val="dk1"/>
                          </a:solidFill>
                          <a:latin typeface="Arial" pitchFamily="34" charset="0"/>
                          <a:ea typeface="+mn-ea"/>
                          <a:cs typeface="Arial" pitchFamily="34" charset="0"/>
                        </a:rPr>
                        <a:t> learning from best practices in disaster management  across every disaster prevalent in the state</a:t>
                      </a:r>
                    </a:p>
                    <a:p>
                      <a:pPr marL="115888" indent="-115888" eaLnBrk="0" hangingPunct="0">
                        <a:spcBef>
                          <a:spcPct val="10000"/>
                        </a:spcBef>
                        <a:spcAft>
                          <a:spcPct val="10000"/>
                        </a:spcAft>
                        <a:buFontTx/>
                        <a:buChar char="•"/>
                      </a:pPr>
                      <a:r>
                        <a:rPr lang="en-US" sz="1200" i="1" kern="1200" dirty="0" smtClean="0">
                          <a:solidFill>
                            <a:schemeClr val="dk1"/>
                          </a:solidFill>
                          <a:latin typeface="Arial" pitchFamily="34" charset="0"/>
                          <a:ea typeface="+mn-ea"/>
                          <a:cs typeface="Arial" pitchFamily="34" charset="0"/>
                        </a:rPr>
                        <a:t>One example from national and international best practices will be provided</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a:txBody>
                  <a:tcPr marL="95204" marR="95204" marT="35697" marB="35697" anchor="ctr" horzOverflow="overflow"/>
                </a:tc>
                <a:extLst>
                  <a:ext uri="{0D108BD9-81ED-4DB2-BD59-A6C34878D82A}">
                    <a16:rowId xmlns:a16="http://schemas.microsoft.com/office/drawing/2014/main" xmlns="" val="10003"/>
                  </a:ext>
                </a:extLst>
              </a:tr>
            </a:tbl>
          </a:graphicData>
        </a:graphic>
      </p:graphicFrame>
      <p:sp>
        <p:nvSpPr>
          <p:cNvPr id="10" name="Title 1"/>
          <p:cNvSpPr txBox="1">
            <a:spLocks/>
          </p:cNvSpPr>
          <p:nvPr/>
        </p:nvSpPr>
        <p:spPr>
          <a:xfrm>
            <a:off x="0" y="0"/>
            <a:ext cx="9144000" cy="857250"/>
          </a:xfrm>
          <a:prstGeom prst="rect">
            <a:avLst/>
          </a:prstGeom>
          <a:solidFill>
            <a:srgbClr val="92D050"/>
          </a:solidFill>
          <a:ln>
            <a:solidFill>
              <a:srgbClr val="92D050"/>
            </a:solidFill>
          </a:ln>
        </p:spPr>
        <p:txBody>
          <a:bodyPr vert="horz" lIns="91440" tIns="45720" rIns="91440" bIns="45720" rtlCol="0" anchor="ctr">
            <a:normAutofit/>
          </a:bodyPr>
          <a:lstStyle/>
          <a:p>
            <a:pPr lvl="0" algn="ctr">
              <a:spcBef>
                <a:spcPct val="0"/>
              </a:spcBef>
            </a:pPr>
            <a:r>
              <a:rPr lang="en-US" sz="4400" b="1" i="1" u="sng" dirty="0" smtClean="0">
                <a:solidFill>
                  <a:srgbClr val="002060"/>
                </a:solidFill>
                <a:latin typeface="Arial" pitchFamily="34" charset="0"/>
                <a:ea typeface="+mj-ea"/>
                <a:cs typeface="Arial" pitchFamily="34" charset="0"/>
              </a:rPr>
              <a:t>Methodology</a:t>
            </a:r>
            <a:r>
              <a:rPr lang="en-US" sz="3600" i="1" dirty="0" smtClean="0">
                <a:solidFill>
                  <a:srgbClr val="002060"/>
                </a:solidFill>
                <a:latin typeface="Arial" pitchFamily="34" charset="0"/>
                <a:ea typeface="+mj-ea"/>
                <a:cs typeface="Arial" pitchFamily="34" charset="0"/>
              </a:rPr>
              <a:t>            (cont.)</a:t>
            </a:r>
            <a:endParaRPr kumimoji="0" lang="en-US" sz="4400" i="1" strike="noStrike" kern="1200" cap="none" spc="0" normalizeH="0" baseline="0" noProof="0" dirty="0" smtClean="0">
              <a:ln>
                <a:noFill/>
              </a:ln>
              <a:solidFill>
                <a:srgbClr val="00206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05476" name="think-cell Slide" r:id="rId5" imgW="360" imgH="360" progId="">
              <p:embed/>
            </p:oleObj>
          </a:graphicData>
        </a:graphic>
      </p:graphicFrame>
      <p:graphicFrame>
        <p:nvGraphicFramePr>
          <p:cNvPr id="26" name="Table 25"/>
          <p:cNvGraphicFramePr>
            <a:graphicFrameLocks noGrp="1"/>
          </p:cNvGraphicFramePr>
          <p:nvPr/>
        </p:nvGraphicFramePr>
        <p:xfrm>
          <a:off x="482422" y="1016796"/>
          <a:ext cx="7942683" cy="3176007"/>
        </p:xfrm>
        <a:graphic>
          <a:graphicData uri="http://schemas.openxmlformats.org/drawingml/2006/table">
            <a:tbl>
              <a:tblPr firstRow="1" bandRow="1">
                <a:tableStyleId>{5C22544A-7EE6-4342-B048-85BDC9FD1C3A}</a:tableStyleId>
              </a:tblPr>
              <a:tblGrid>
                <a:gridCol w="645567">
                  <a:extLst>
                    <a:ext uri="{9D8B030D-6E8A-4147-A177-3AD203B41FA5}">
                      <a16:colId xmlns:a16="http://schemas.microsoft.com/office/drawing/2014/main" xmlns="" val="20000"/>
                    </a:ext>
                  </a:extLst>
                </a:gridCol>
                <a:gridCol w="2144572">
                  <a:extLst>
                    <a:ext uri="{9D8B030D-6E8A-4147-A177-3AD203B41FA5}">
                      <a16:colId xmlns:a16="http://schemas.microsoft.com/office/drawing/2014/main" xmlns="" val="20001"/>
                    </a:ext>
                  </a:extLst>
                </a:gridCol>
                <a:gridCol w="5152544">
                  <a:extLst>
                    <a:ext uri="{9D8B030D-6E8A-4147-A177-3AD203B41FA5}">
                      <a16:colId xmlns:a16="http://schemas.microsoft.com/office/drawing/2014/main" xmlns="" val="20002"/>
                    </a:ext>
                  </a:extLst>
                </a:gridCol>
              </a:tblGrid>
              <a:tr h="351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bg1"/>
                          </a:solidFill>
                          <a:effectLst/>
                          <a:latin typeface="Arial" pitchFamily="34" charset="0"/>
                          <a:cs typeface="Arial" pitchFamily="34" charset="0"/>
                        </a:rPr>
                        <a:t>Step</a:t>
                      </a:r>
                    </a:p>
                  </a:txBody>
                  <a:tcPr marL="93303" marR="93303" marT="34986" marB="34986"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bg1"/>
                          </a:solidFill>
                          <a:effectLst/>
                          <a:latin typeface="Arial" pitchFamily="34" charset="0"/>
                          <a:cs typeface="Arial" pitchFamily="34" charset="0"/>
                        </a:rPr>
                        <a:t>Action</a:t>
                      </a:r>
                    </a:p>
                  </a:txBody>
                  <a:tcPr marL="93303" marR="93303" marT="34986" marB="34986"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bg1"/>
                          </a:solidFill>
                          <a:effectLst/>
                          <a:latin typeface="Arial" pitchFamily="34" charset="0"/>
                          <a:cs typeface="Arial" pitchFamily="34" charset="0"/>
                        </a:rPr>
                        <a:t>Description</a:t>
                      </a:r>
                    </a:p>
                  </a:txBody>
                  <a:tcPr marL="93303" marR="93303" marT="34986" marB="34986" anchor="ctr" horzOverflow="overflow">
                    <a:solidFill>
                      <a:schemeClr val="tx2"/>
                    </a:solidFill>
                  </a:tcPr>
                </a:tc>
                <a:extLst>
                  <a:ext uri="{0D108BD9-81ED-4DB2-BD59-A6C34878D82A}">
                    <a16:rowId xmlns:a16="http://schemas.microsoft.com/office/drawing/2014/main" xmlns="" val="10000"/>
                  </a:ext>
                </a:extLst>
              </a:tr>
              <a:tr h="9253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7</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i="1" kern="1200" dirty="0" smtClean="0">
                          <a:solidFill>
                            <a:schemeClr val="tx1"/>
                          </a:solidFill>
                          <a:latin typeface="Arial" pitchFamily="34" charset="0"/>
                          <a:ea typeface="+mn-ea"/>
                          <a:cs typeface="Arial" pitchFamily="34" charset="0"/>
                        </a:rPr>
                        <a:t>Designing Process/Protocol for stakeholder engagement</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a:txBody>
                  <a:tcPr marL="93303" marR="93303" marT="34986" marB="34986" anchor="ctr" horzOverflow="overflow"/>
                </a:tc>
                <a:tc>
                  <a:txBody>
                    <a:bodyPr/>
                    <a:lstStyle/>
                    <a:p>
                      <a:pPr marL="115888" marR="0" lvl="0" indent="-115888" algn="l" defTabSz="912464" rtl="0" eaLnBrk="0" fontAlgn="auto" latinLnBrk="0" hangingPunct="0">
                        <a:lnSpc>
                          <a:spcPct val="100000"/>
                        </a:lnSpc>
                        <a:spcBef>
                          <a:spcPct val="10000"/>
                        </a:spcBef>
                        <a:spcAft>
                          <a:spcPct val="10000"/>
                        </a:spcAft>
                        <a:buClrTx/>
                        <a:buSzTx/>
                        <a:buFontTx/>
                        <a:buChar char="•"/>
                        <a:tabLst/>
                        <a:defRPr/>
                      </a:pPr>
                      <a:r>
                        <a:rPr lang="en-US" sz="1200" i="1" kern="1200" dirty="0" smtClean="0">
                          <a:solidFill>
                            <a:schemeClr val="tx1"/>
                          </a:solidFill>
                          <a:latin typeface="Arial" pitchFamily="34" charset="0"/>
                          <a:ea typeface="+mn-ea"/>
                          <a:cs typeface="Arial" pitchFamily="34" charset="0"/>
                        </a:rPr>
                        <a:t>To state the process as to how various stakeholders (government, non government, private, business, community) will be involved the planning and implementation</a:t>
                      </a:r>
                    </a:p>
                  </a:txBody>
                  <a:tcPr marL="93303" marR="93303" marT="34986" marB="34986" anchor="ctr" horzOverflow="overflow"/>
                </a:tc>
                <a:extLst>
                  <a:ext uri="{0D108BD9-81ED-4DB2-BD59-A6C34878D82A}">
                    <a16:rowId xmlns:a16="http://schemas.microsoft.com/office/drawing/2014/main" xmlns="" val="10001"/>
                  </a:ext>
                </a:extLst>
              </a:tr>
              <a:tr h="1898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8</a:t>
                      </a:r>
                    </a:p>
                  </a:txBody>
                  <a:tcPr marL="93303" marR="93303" marT="34986" marB="3498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i="1" kern="1200" dirty="0" smtClean="0">
                          <a:solidFill>
                            <a:schemeClr val="tx1"/>
                          </a:solidFill>
                          <a:latin typeface="Arial" pitchFamily="34" charset="0"/>
                          <a:ea typeface="+mn-ea"/>
                          <a:cs typeface="Arial" pitchFamily="34" charset="0"/>
                        </a:rPr>
                        <a:t>Design Process for  Operationalization and Review of DDMP</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a:txBody>
                  <a:tcPr marL="93303" marR="93303" marT="34986" marB="34986" anchor="ctr" horzOverflow="overflow"/>
                </a:tc>
                <a:tc>
                  <a:txBody>
                    <a:bodyPr/>
                    <a:lstStyle/>
                    <a:p>
                      <a:pPr marL="109538" lvl="0" indent="-109538">
                        <a:buFont typeface="Arial" pitchFamily="34" charset="0"/>
                        <a:buChar char="•"/>
                      </a:pPr>
                      <a:r>
                        <a:rPr lang="en-IN" sz="1200" i="1" kern="1200" dirty="0" smtClean="0">
                          <a:solidFill>
                            <a:schemeClr val="tx1"/>
                          </a:solidFill>
                          <a:latin typeface="Arial" pitchFamily="34" charset="0"/>
                          <a:ea typeface="+mn-ea"/>
                          <a:cs typeface="Arial" pitchFamily="34" charset="0"/>
                        </a:rPr>
                        <a:t>To state comprehensively the process that will guide the DDMA in </a:t>
                      </a:r>
                    </a:p>
                    <a:p>
                      <a:pPr marL="231775" lvl="0" indent="-122238">
                        <a:buFont typeface="Arial" pitchFamily="34" charset="0"/>
                        <a:buChar char="–"/>
                      </a:pPr>
                      <a:r>
                        <a:rPr lang="en-IN" sz="1200" i="1" kern="1200" dirty="0" smtClean="0">
                          <a:solidFill>
                            <a:schemeClr val="tx1"/>
                          </a:solidFill>
                          <a:latin typeface="Arial" pitchFamily="34" charset="0"/>
                          <a:ea typeface="+mn-ea"/>
                          <a:cs typeface="Arial" pitchFamily="34" charset="0"/>
                        </a:rPr>
                        <a:t>Promoting community awareness</a:t>
                      </a:r>
                    </a:p>
                    <a:p>
                      <a:pPr marL="231775" lvl="0" indent="-122238">
                        <a:buFont typeface="Arial" pitchFamily="34" charset="0"/>
                        <a:buChar char="–"/>
                      </a:pPr>
                      <a:r>
                        <a:rPr lang="en-IN" sz="1200" i="1" kern="1200" dirty="0" smtClean="0">
                          <a:solidFill>
                            <a:schemeClr val="tx1"/>
                          </a:solidFill>
                          <a:latin typeface="Arial" pitchFamily="34" charset="0"/>
                          <a:ea typeface="+mn-ea"/>
                          <a:cs typeface="Arial" pitchFamily="34" charset="0"/>
                        </a:rPr>
                        <a:t>Enhancing their resilience </a:t>
                      </a:r>
                    </a:p>
                    <a:p>
                      <a:pPr marL="231775" lvl="0" indent="-122238">
                        <a:buFont typeface="Arial" pitchFamily="34" charset="0"/>
                        <a:buChar char="–"/>
                      </a:pPr>
                      <a:r>
                        <a:rPr lang="en-IN" sz="1200" i="1" kern="1200" dirty="0" smtClean="0">
                          <a:solidFill>
                            <a:schemeClr val="tx1"/>
                          </a:solidFill>
                          <a:latin typeface="Arial" pitchFamily="34" charset="0"/>
                          <a:ea typeface="+mn-ea"/>
                          <a:cs typeface="Arial" pitchFamily="34" charset="0"/>
                        </a:rPr>
                        <a:t>Ensure system readiness and preparedness to respond</a:t>
                      </a:r>
                    </a:p>
                    <a:p>
                      <a:pPr marL="231775" lvl="0" indent="-122238">
                        <a:buFont typeface="Arial" pitchFamily="34" charset="0"/>
                        <a:buChar char="–"/>
                      </a:pPr>
                      <a:r>
                        <a:rPr lang="en-IN" sz="1200" i="1" kern="1200" dirty="0" smtClean="0">
                          <a:solidFill>
                            <a:schemeClr val="tx1"/>
                          </a:solidFill>
                          <a:latin typeface="Arial" pitchFamily="34" charset="0"/>
                          <a:ea typeface="+mn-ea"/>
                          <a:cs typeface="Arial" pitchFamily="34" charset="0"/>
                        </a:rPr>
                        <a:t>Capacity development of the stakeholders, </a:t>
                      </a:r>
                    </a:p>
                    <a:p>
                      <a:pPr marL="231775" lvl="0" indent="-122238">
                        <a:buFont typeface="Arial" pitchFamily="34" charset="0"/>
                        <a:buChar char="–"/>
                      </a:pPr>
                      <a:r>
                        <a:rPr lang="en-IN" sz="1200" i="1" kern="1200" dirty="0" smtClean="0">
                          <a:solidFill>
                            <a:schemeClr val="tx1"/>
                          </a:solidFill>
                          <a:latin typeface="Arial" pitchFamily="34" charset="0"/>
                          <a:ea typeface="+mn-ea"/>
                          <a:cs typeface="Arial" pitchFamily="34" charset="0"/>
                        </a:rPr>
                        <a:t>Methods to practice the process through simulation and mock drills, </a:t>
                      </a:r>
                    </a:p>
                    <a:p>
                      <a:pPr marL="231775" lvl="0" indent="-122238">
                        <a:buFont typeface="Arial" pitchFamily="34" charset="0"/>
                        <a:buChar char="–"/>
                      </a:pPr>
                      <a:r>
                        <a:rPr lang="en-IN" sz="1200" i="1" kern="1200" dirty="0" smtClean="0">
                          <a:solidFill>
                            <a:schemeClr val="tx1"/>
                          </a:solidFill>
                          <a:latin typeface="Arial" pitchFamily="34" charset="0"/>
                          <a:ea typeface="+mn-ea"/>
                          <a:cs typeface="Arial" pitchFamily="34" charset="0"/>
                        </a:rPr>
                        <a:t>Processes to review and revise the plan periodically.</a:t>
                      </a:r>
                      <a:endParaRPr lang="en-US" sz="1200" i="1" kern="1200" dirty="0">
                        <a:solidFill>
                          <a:schemeClr val="tx1"/>
                        </a:solidFill>
                        <a:latin typeface="Arial" pitchFamily="34" charset="0"/>
                        <a:ea typeface="+mn-ea"/>
                        <a:cs typeface="Arial" pitchFamily="34" charset="0"/>
                      </a:endParaRPr>
                    </a:p>
                  </a:txBody>
                  <a:tcPr marL="93303" marR="93303" marT="34986" marB="34986" anchor="ctr" horzOverflow="overflow"/>
                </a:tc>
                <a:extLst>
                  <a:ext uri="{0D108BD9-81ED-4DB2-BD59-A6C34878D82A}">
                    <a16:rowId xmlns:a16="http://schemas.microsoft.com/office/drawing/2014/main" xmlns="" val="10002"/>
                  </a:ext>
                </a:extLst>
              </a:tr>
            </a:tbl>
          </a:graphicData>
        </a:graphic>
      </p:graphicFrame>
      <p:sp>
        <p:nvSpPr>
          <p:cNvPr id="10" name="Title 1"/>
          <p:cNvSpPr txBox="1">
            <a:spLocks/>
          </p:cNvSpPr>
          <p:nvPr/>
        </p:nvSpPr>
        <p:spPr>
          <a:xfrm>
            <a:off x="0" y="0"/>
            <a:ext cx="9144000" cy="857250"/>
          </a:xfrm>
          <a:prstGeom prst="rect">
            <a:avLst/>
          </a:prstGeom>
          <a:solidFill>
            <a:srgbClr val="92D050"/>
          </a:solidFill>
          <a:ln>
            <a:solidFill>
              <a:srgbClr val="92D050"/>
            </a:solidFill>
          </a:ln>
        </p:spPr>
        <p:txBody>
          <a:bodyPr vert="horz" lIns="91440" tIns="45720" rIns="91440" bIns="45720" rtlCol="0" anchor="ctr">
            <a:normAutofit/>
          </a:bodyPr>
          <a:lstStyle/>
          <a:p>
            <a:pPr lvl="0" algn="ctr">
              <a:spcBef>
                <a:spcPct val="0"/>
              </a:spcBef>
            </a:pPr>
            <a:r>
              <a:rPr lang="en-US" sz="4400" b="1" i="1" u="sng" dirty="0" smtClean="0">
                <a:solidFill>
                  <a:srgbClr val="002060"/>
                </a:solidFill>
                <a:latin typeface="Arial" pitchFamily="34" charset="0"/>
                <a:ea typeface="+mj-ea"/>
                <a:cs typeface="Arial" pitchFamily="34" charset="0"/>
              </a:rPr>
              <a:t>Methodology</a:t>
            </a:r>
            <a:r>
              <a:rPr lang="en-US" sz="3600" i="1" dirty="0" smtClean="0">
                <a:solidFill>
                  <a:srgbClr val="002060"/>
                </a:solidFill>
                <a:latin typeface="Arial" pitchFamily="34" charset="0"/>
                <a:ea typeface="+mj-ea"/>
                <a:cs typeface="Arial" pitchFamily="34" charset="0"/>
              </a:rPr>
              <a:t>            (cont.)</a:t>
            </a:r>
            <a:endParaRPr kumimoji="0" lang="en-US" sz="4400" i="1" strike="noStrike" kern="1200" cap="none" spc="0" normalizeH="0" baseline="0" noProof="0" dirty="0" smtClean="0">
              <a:ln>
                <a:noFill/>
              </a:ln>
              <a:solidFill>
                <a:srgbClr val="00206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2400" b="1" i="1" u="sng" dirty="0" smtClean="0">
                <a:solidFill>
                  <a:srgbClr val="002060"/>
                </a:solidFill>
                <a:latin typeface="Arial" pitchFamily="34" charset="0"/>
                <a:cs typeface="Arial" pitchFamily="34" charset="0"/>
              </a:rPr>
              <a:t>Approach and Methodology</a:t>
            </a:r>
            <a:endParaRPr lang="en-US" sz="2400" i="1" dirty="0">
              <a:solidFill>
                <a:srgbClr val="002060"/>
              </a:solidFill>
              <a:latin typeface="Arial" pitchFamily="34" charset="0"/>
              <a:cs typeface="Arial" pitchFamily="34" charset="0"/>
            </a:endParaRPr>
          </a:p>
        </p:txBody>
      </p:sp>
      <p:sp>
        <p:nvSpPr>
          <p:cNvPr id="6" name="Content Placeholder 2"/>
          <p:cNvSpPr txBox="1">
            <a:spLocks/>
          </p:cNvSpPr>
          <p:nvPr/>
        </p:nvSpPr>
        <p:spPr>
          <a:xfrm>
            <a:off x="609600" y="1200151"/>
            <a:ext cx="7848600" cy="33944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70000" lnSpcReduction="20000"/>
          </a:bodyPr>
          <a:lstStyle/>
          <a:p>
            <a:pPr marL="285750" lvl="1" indent="-342900">
              <a:spcBef>
                <a:spcPct val="20000"/>
              </a:spcBef>
              <a:buFont typeface="Arial" pitchFamily="34" charset="0"/>
              <a:buChar char="•"/>
              <a:defRPr/>
            </a:pPr>
            <a:r>
              <a:rPr kumimoji="0" lang="en-US" sz="24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Improvements in view of recent developments –</a:t>
            </a:r>
            <a:r>
              <a:rPr kumimoji="0" lang="en-US" sz="2400" b="1" i="1" u="none" strike="noStrike" kern="1200" cap="none" spc="0" normalizeH="0" noProof="0" dirty="0" smtClean="0">
                <a:ln>
                  <a:noFill/>
                </a:ln>
                <a:solidFill>
                  <a:srgbClr val="002060"/>
                </a:solidFill>
                <a:effectLst/>
                <a:uLnTx/>
                <a:uFillTx/>
                <a:latin typeface="Arial" pitchFamily="34" charset="0"/>
                <a:ea typeface="+mn-ea"/>
                <a:cs typeface="Arial" pitchFamily="34" charset="0"/>
              </a:rPr>
              <a:t> such as</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Capacity building plan,</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Mitigation activities,</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Financial management plan,</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Action oriented plan at district, block and </a:t>
            </a:r>
            <a:r>
              <a:rPr lang="en-US" sz="2400" i="1" dirty="0" err="1" smtClean="0">
                <a:solidFill>
                  <a:srgbClr val="002060"/>
                </a:solidFill>
                <a:latin typeface="Arial" pitchFamily="34" charset="0"/>
                <a:cs typeface="Arial" pitchFamily="34" charset="0"/>
              </a:rPr>
              <a:t>panchayat</a:t>
            </a:r>
            <a:r>
              <a:rPr lang="en-US" sz="2400" i="1" dirty="0" smtClean="0">
                <a:solidFill>
                  <a:srgbClr val="002060"/>
                </a:solidFill>
                <a:latin typeface="Arial" pitchFamily="34" charset="0"/>
                <a:cs typeface="Arial" pitchFamily="34" charset="0"/>
              </a:rPr>
              <a:t> level,</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Monitoring plan,</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DIA/DRA,</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Planning for school safety, hospital safety, industry safety</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Mainstreaming of DRR and CCA</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Post disaster livelihood restoration</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Livestock safety</a:t>
            </a:r>
          </a:p>
          <a:p>
            <a:pPr marL="742950" lvl="2" indent="-342900">
              <a:spcBef>
                <a:spcPct val="20000"/>
              </a:spcBef>
              <a:buFont typeface="Arial" pitchFamily="34" charset="0"/>
              <a:buChar char="•"/>
              <a:defRPr/>
            </a:pPr>
            <a:r>
              <a:rPr lang="en-US" sz="2400" i="1" dirty="0" smtClean="0">
                <a:solidFill>
                  <a:srgbClr val="002060"/>
                </a:solidFill>
                <a:latin typeface="Arial" pitchFamily="34" charset="0"/>
                <a:cs typeface="Arial" pitchFamily="34" charset="0"/>
              </a:rPr>
              <a:t>Safety of historical / heritage sites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2400" b="1" i="1" u="sng" dirty="0" smtClean="0">
                <a:solidFill>
                  <a:srgbClr val="002060"/>
                </a:solidFill>
                <a:latin typeface="Arial" pitchFamily="34" charset="0"/>
                <a:cs typeface="Arial" pitchFamily="34" charset="0"/>
              </a:rPr>
              <a:t>Example of process followed in </a:t>
            </a:r>
            <a:r>
              <a:rPr lang="en-US" sz="2400" b="1" i="1" u="sng" dirty="0" err="1" smtClean="0">
                <a:solidFill>
                  <a:srgbClr val="002060"/>
                </a:solidFill>
                <a:latin typeface="Arial" pitchFamily="34" charset="0"/>
                <a:cs typeface="Arial" pitchFamily="34" charset="0"/>
              </a:rPr>
              <a:t>Nawada</a:t>
            </a:r>
            <a:r>
              <a:rPr lang="en-US" sz="2400" b="1" i="1" u="sng" dirty="0" smtClean="0">
                <a:solidFill>
                  <a:srgbClr val="002060"/>
                </a:solidFill>
                <a:latin typeface="Arial" pitchFamily="34" charset="0"/>
                <a:cs typeface="Arial" pitchFamily="34" charset="0"/>
              </a:rPr>
              <a:t> district</a:t>
            </a:r>
            <a:endParaRPr lang="en-US" sz="2400" i="1" dirty="0">
              <a:solidFill>
                <a:srgbClr val="002060"/>
              </a:solidFill>
              <a:latin typeface="Arial" pitchFamily="34" charset="0"/>
              <a:cs typeface="Arial" pitchFamily="34" charset="0"/>
            </a:endParaRPr>
          </a:p>
        </p:txBody>
      </p:sp>
      <p:sp>
        <p:nvSpPr>
          <p:cNvPr id="4" name="Content Placeholder 2"/>
          <p:cNvSpPr>
            <a:spLocks noGrp="1"/>
          </p:cNvSpPr>
          <p:nvPr>
            <p:ph idx="1"/>
          </p:nvPr>
        </p:nvSpPr>
        <p:spPr>
          <a:xfrm>
            <a:off x="76200" y="971550"/>
            <a:ext cx="6172200" cy="3886200"/>
          </a:xfrm>
        </p:spPr>
        <p:txBody>
          <a:bodyPr>
            <a:normAutofit/>
          </a:bodyPr>
          <a:lstStyle/>
          <a:p>
            <a:r>
              <a:rPr lang="en-IN" sz="1600" b="1" dirty="0" smtClean="0">
                <a:solidFill>
                  <a:srgbClr val="002060"/>
                </a:solidFill>
                <a:latin typeface="Arial" pitchFamily="34" charset="0"/>
                <a:cs typeface="Arial" pitchFamily="34" charset="0"/>
              </a:rPr>
              <a:t>District level stakeholders consultation in </a:t>
            </a:r>
            <a:r>
              <a:rPr lang="en-IN" sz="1600" b="1" dirty="0" err="1" smtClean="0">
                <a:solidFill>
                  <a:srgbClr val="002060"/>
                </a:solidFill>
                <a:latin typeface="Arial" pitchFamily="34" charset="0"/>
                <a:cs typeface="Arial" pitchFamily="34" charset="0"/>
              </a:rPr>
              <a:t>Nawada</a:t>
            </a:r>
            <a:r>
              <a:rPr lang="en-IN" sz="1600" b="1" dirty="0" smtClean="0">
                <a:solidFill>
                  <a:srgbClr val="002060"/>
                </a:solidFill>
                <a:latin typeface="Arial" pitchFamily="34" charset="0"/>
                <a:cs typeface="Arial" pitchFamily="34" charset="0"/>
              </a:rPr>
              <a:t> (31</a:t>
            </a:r>
            <a:r>
              <a:rPr lang="en-IN" sz="1600" b="1" baseline="30000" dirty="0" smtClean="0">
                <a:solidFill>
                  <a:srgbClr val="002060"/>
                </a:solidFill>
                <a:latin typeface="Arial" pitchFamily="34" charset="0"/>
                <a:cs typeface="Arial" pitchFamily="34" charset="0"/>
              </a:rPr>
              <a:t>st</a:t>
            </a:r>
            <a:r>
              <a:rPr lang="en-IN" sz="1600" b="1" dirty="0" smtClean="0">
                <a:solidFill>
                  <a:srgbClr val="002060"/>
                </a:solidFill>
                <a:latin typeface="Arial" pitchFamily="34" charset="0"/>
                <a:cs typeface="Arial" pitchFamily="34" charset="0"/>
              </a:rPr>
              <a:t> October, 2015)</a:t>
            </a:r>
          </a:p>
          <a:p>
            <a:endParaRPr lang="en-IN" sz="1600" dirty="0" smtClean="0">
              <a:solidFill>
                <a:srgbClr val="002060"/>
              </a:solidFill>
              <a:latin typeface="Arial" pitchFamily="34" charset="0"/>
              <a:cs typeface="Arial" pitchFamily="34" charset="0"/>
            </a:endParaRPr>
          </a:p>
          <a:p>
            <a:pPr lvl="1"/>
            <a:r>
              <a:rPr lang="en-IN" sz="1200" dirty="0" smtClean="0">
                <a:solidFill>
                  <a:srgbClr val="002060"/>
                </a:solidFill>
                <a:latin typeface="Arial" pitchFamily="34" charset="0"/>
                <a:cs typeface="Arial" pitchFamily="34" charset="0"/>
              </a:rPr>
              <a:t>Chaired by DM </a:t>
            </a:r>
            <a:r>
              <a:rPr lang="en-IN" sz="1200" dirty="0" err="1" smtClean="0">
                <a:solidFill>
                  <a:srgbClr val="002060"/>
                </a:solidFill>
                <a:latin typeface="Arial" pitchFamily="34" charset="0"/>
                <a:cs typeface="Arial" pitchFamily="34" charset="0"/>
              </a:rPr>
              <a:t>Shri</a:t>
            </a:r>
            <a:r>
              <a:rPr lang="en-IN" sz="1200" dirty="0" smtClean="0">
                <a:solidFill>
                  <a:srgbClr val="002060"/>
                </a:solidFill>
                <a:latin typeface="Arial" pitchFamily="34" charset="0"/>
                <a:cs typeface="Arial" pitchFamily="34" charset="0"/>
              </a:rPr>
              <a:t>. </a:t>
            </a:r>
            <a:r>
              <a:rPr lang="en-IN" sz="1200" dirty="0" err="1" smtClean="0">
                <a:solidFill>
                  <a:srgbClr val="002060"/>
                </a:solidFill>
                <a:latin typeface="Arial" pitchFamily="34" charset="0"/>
                <a:cs typeface="Arial" pitchFamily="34" charset="0"/>
              </a:rPr>
              <a:t>Manoj</a:t>
            </a:r>
            <a:r>
              <a:rPr lang="en-IN" sz="1200" dirty="0" smtClean="0">
                <a:solidFill>
                  <a:srgbClr val="002060"/>
                </a:solidFill>
                <a:latin typeface="Arial" pitchFamily="34" charset="0"/>
                <a:cs typeface="Arial" pitchFamily="34" charset="0"/>
              </a:rPr>
              <a:t> Kumar</a:t>
            </a:r>
          </a:p>
          <a:p>
            <a:pPr lvl="1"/>
            <a:r>
              <a:rPr lang="en-IN" sz="1200" dirty="0" smtClean="0">
                <a:solidFill>
                  <a:srgbClr val="002060"/>
                </a:solidFill>
                <a:latin typeface="Arial" pitchFamily="34" charset="0"/>
                <a:cs typeface="Arial" pitchFamily="34" charset="0"/>
              </a:rPr>
              <a:t>Attended by over 60 participants from different departments and stakeholders (department representatives, BDOs, COs, NGO representatives etc.)</a:t>
            </a:r>
          </a:p>
          <a:p>
            <a:pPr lvl="1"/>
            <a:r>
              <a:rPr lang="en-IN" sz="1200" dirty="0" smtClean="0">
                <a:solidFill>
                  <a:srgbClr val="002060"/>
                </a:solidFill>
                <a:latin typeface="Arial" pitchFamily="34" charset="0"/>
                <a:cs typeface="Arial" pitchFamily="34" charset="0"/>
              </a:rPr>
              <a:t>Key issues highlighted by participants:</a:t>
            </a:r>
          </a:p>
          <a:p>
            <a:pPr lvl="2"/>
            <a:r>
              <a:rPr lang="en-IN" sz="1100" dirty="0" smtClean="0">
                <a:solidFill>
                  <a:srgbClr val="002060"/>
                </a:solidFill>
                <a:latin typeface="Arial" pitchFamily="34" charset="0"/>
                <a:cs typeface="Arial" pitchFamily="34" charset="0"/>
              </a:rPr>
              <a:t>Flood like condition develops in </a:t>
            </a:r>
            <a:r>
              <a:rPr lang="en-IN" sz="1100" dirty="0" err="1" smtClean="0">
                <a:solidFill>
                  <a:srgbClr val="002060"/>
                </a:solidFill>
                <a:latin typeface="Arial" pitchFamily="34" charset="0"/>
                <a:cs typeface="Arial" pitchFamily="34" charset="0"/>
              </a:rPr>
              <a:t>Kokla</a:t>
            </a:r>
            <a:r>
              <a:rPr lang="en-IN" sz="1100" dirty="0" smtClean="0">
                <a:solidFill>
                  <a:srgbClr val="002060"/>
                </a:solidFill>
                <a:latin typeface="Arial" pitchFamily="34" charset="0"/>
                <a:cs typeface="Arial" pitchFamily="34" charset="0"/>
              </a:rPr>
              <a:t> sometimes in monsoon season due to heavy rains</a:t>
            </a:r>
          </a:p>
          <a:p>
            <a:pPr lvl="2"/>
            <a:r>
              <a:rPr lang="en-IN" sz="1100" dirty="0" smtClean="0">
                <a:solidFill>
                  <a:srgbClr val="002060"/>
                </a:solidFill>
                <a:latin typeface="Arial" pitchFamily="34" charset="0"/>
                <a:cs typeface="Arial" pitchFamily="34" charset="0"/>
              </a:rPr>
              <a:t>Flash floods due to excessive rains in short period</a:t>
            </a:r>
          </a:p>
          <a:p>
            <a:pPr lvl="2"/>
            <a:r>
              <a:rPr lang="en-IN" sz="1100" dirty="0" smtClean="0">
                <a:solidFill>
                  <a:srgbClr val="002060"/>
                </a:solidFill>
                <a:latin typeface="Arial" pitchFamily="34" charset="0"/>
                <a:cs typeface="Arial" pitchFamily="34" charset="0"/>
              </a:rPr>
              <a:t>Water logging -  and sometimes people die due to ignorance and over confidence</a:t>
            </a:r>
          </a:p>
          <a:p>
            <a:pPr lvl="2"/>
            <a:r>
              <a:rPr lang="en-IN" sz="1100" dirty="0" smtClean="0">
                <a:solidFill>
                  <a:srgbClr val="002060"/>
                </a:solidFill>
                <a:latin typeface="Arial" pitchFamily="34" charset="0"/>
                <a:cs typeface="Arial" pitchFamily="34" charset="0"/>
              </a:rPr>
              <a:t>Lightening – cases of deaths recorded</a:t>
            </a:r>
          </a:p>
          <a:p>
            <a:pPr lvl="2"/>
            <a:r>
              <a:rPr lang="en-IN" sz="1100" dirty="0" smtClean="0">
                <a:solidFill>
                  <a:srgbClr val="002060"/>
                </a:solidFill>
                <a:latin typeface="Arial" pitchFamily="34" charset="0"/>
                <a:cs typeface="Arial" pitchFamily="34" charset="0"/>
              </a:rPr>
              <a:t>Accidents are common</a:t>
            </a:r>
          </a:p>
          <a:p>
            <a:pPr lvl="2"/>
            <a:r>
              <a:rPr lang="en-IN" sz="1100" dirty="0" smtClean="0">
                <a:solidFill>
                  <a:srgbClr val="002060"/>
                </a:solidFill>
                <a:latin typeface="Arial" pitchFamily="34" charset="0"/>
                <a:cs typeface="Arial" pitchFamily="34" charset="0"/>
              </a:rPr>
              <a:t>Attack of wild animals (crops and human as well)</a:t>
            </a:r>
          </a:p>
          <a:p>
            <a:pPr lvl="2"/>
            <a:r>
              <a:rPr lang="en-IN" sz="1100" dirty="0" err="1" smtClean="0">
                <a:solidFill>
                  <a:srgbClr val="002060"/>
                </a:solidFill>
                <a:latin typeface="Arial" pitchFamily="34" charset="0"/>
                <a:cs typeface="Arial" pitchFamily="34" charset="0"/>
              </a:rPr>
              <a:t>Rajauli</a:t>
            </a:r>
            <a:r>
              <a:rPr lang="en-IN" sz="1100" dirty="0" smtClean="0">
                <a:solidFill>
                  <a:srgbClr val="002060"/>
                </a:solidFill>
                <a:latin typeface="Arial" pitchFamily="34" charset="0"/>
                <a:cs typeface="Arial" pitchFamily="34" charset="0"/>
              </a:rPr>
              <a:t> block – children are disabled due to water related </a:t>
            </a:r>
            <a:r>
              <a:rPr lang="en-IN" sz="1100" dirty="0" err="1" smtClean="0">
                <a:solidFill>
                  <a:srgbClr val="002060"/>
                </a:solidFill>
                <a:latin typeface="Arial" pitchFamily="34" charset="0"/>
                <a:cs typeface="Arial" pitchFamily="34" charset="0"/>
              </a:rPr>
              <a:t>disases</a:t>
            </a:r>
            <a:endParaRPr lang="en-IN" sz="1100" dirty="0" smtClean="0">
              <a:solidFill>
                <a:srgbClr val="002060"/>
              </a:solidFill>
              <a:latin typeface="Arial" pitchFamily="34" charset="0"/>
              <a:cs typeface="Arial" pitchFamily="34" charset="0"/>
            </a:endParaRPr>
          </a:p>
          <a:p>
            <a:pPr lvl="2"/>
            <a:r>
              <a:rPr lang="en-IN" sz="1100" dirty="0" smtClean="0">
                <a:solidFill>
                  <a:srgbClr val="002060"/>
                </a:solidFill>
                <a:latin typeface="Arial" pitchFamily="34" charset="0"/>
                <a:cs typeface="Arial" pitchFamily="34" charset="0"/>
              </a:rPr>
              <a:t>High tension wire</a:t>
            </a:r>
          </a:p>
          <a:p>
            <a:pPr lvl="2"/>
            <a:r>
              <a:rPr lang="en-IN" sz="1100" dirty="0" smtClean="0">
                <a:solidFill>
                  <a:srgbClr val="002060"/>
                </a:solidFill>
                <a:latin typeface="Arial" pitchFamily="34" charset="0"/>
                <a:cs typeface="Arial" pitchFamily="34" charset="0"/>
              </a:rPr>
              <a:t>Crowd management during festivals and </a:t>
            </a:r>
            <a:r>
              <a:rPr lang="en-IN" sz="1100" dirty="0" err="1" smtClean="0">
                <a:solidFill>
                  <a:srgbClr val="002060"/>
                </a:solidFill>
                <a:latin typeface="Arial" pitchFamily="34" charset="0"/>
                <a:cs typeface="Arial" pitchFamily="34" charset="0"/>
              </a:rPr>
              <a:t>Mela</a:t>
            </a:r>
            <a:r>
              <a:rPr lang="en-IN" sz="1100" dirty="0" smtClean="0">
                <a:solidFill>
                  <a:srgbClr val="002060"/>
                </a:solidFill>
                <a:latin typeface="Arial" pitchFamily="34" charset="0"/>
                <a:cs typeface="Arial" pitchFamily="34" charset="0"/>
              </a:rPr>
              <a:t> etc.</a:t>
            </a:r>
          </a:p>
        </p:txBody>
      </p:sp>
      <p:sp>
        <p:nvSpPr>
          <p:cNvPr id="5" name="Slide Number Placeholder 6"/>
          <p:cNvSpPr>
            <a:spLocks noGrp="1"/>
          </p:cNvSpPr>
          <p:nvPr>
            <p:ph type="sldNum" sz="quarter" idx="12"/>
          </p:nvPr>
        </p:nvSpPr>
        <p:spPr>
          <a:xfrm>
            <a:off x="6553200" y="6356351"/>
            <a:ext cx="2133600" cy="365125"/>
          </a:xfrm>
        </p:spPr>
        <p:txBody>
          <a:bodyPr/>
          <a:lstStyle/>
          <a:p>
            <a:fld id="{B6F15528-21DE-4FAA-801E-634DDDAF4B2B}" type="slidenum">
              <a:rPr lang="en-US" smtClean="0"/>
              <a:pPr/>
              <a:t>37</a:t>
            </a:fld>
            <a:endParaRPr lang="en-US"/>
          </a:p>
        </p:txBody>
      </p:sp>
      <p:pic>
        <p:nvPicPr>
          <p:cNvPr id="7" name="Picture 2" descr="D:\CDDMASS\BSDMA\District processes\Nawada\nawada meeting\DSCN1840.JPG"/>
          <p:cNvPicPr>
            <a:picLocks noChangeAspect="1" noChangeArrowheads="1"/>
          </p:cNvPicPr>
          <p:nvPr/>
        </p:nvPicPr>
        <p:blipFill>
          <a:blip r:embed="rId2" cstate="email"/>
          <a:srcRect/>
          <a:stretch>
            <a:fillRect/>
          </a:stretch>
        </p:blipFill>
        <p:spPr bwMode="auto">
          <a:xfrm>
            <a:off x="6375690" y="971551"/>
            <a:ext cx="2539711" cy="1905000"/>
          </a:xfrm>
          <a:prstGeom prst="rect">
            <a:avLst/>
          </a:prstGeom>
          <a:noFill/>
        </p:spPr>
      </p:pic>
      <p:pic>
        <p:nvPicPr>
          <p:cNvPr id="8" name="Picture 3" descr="D:\CDDMASS\BSDMA\District processes\Nawada\nawada meeting\DSCN1837.JPG"/>
          <p:cNvPicPr>
            <a:picLocks noChangeAspect="1" noChangeArrowheads="1"/>
          </p:cNvPicPr>
          <p:nvPr/>
        </p:nvPicPr>
        <p:blipFill>
          <a:blip r:embed="rId3" cstate="email"/>
          <a:srcRect/>
          <a:stretch>
            <a:fillRect/>
          </a:stretch>
        </p:blipFill>
        <p:spPr bwMode="auto">
          <a:xfrm>
            <a:off x="6375688" y="2952751"/>
            <a:ext cx="2539713" cy="1905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2400" b="1" i="1" u="sng" dirty="0" smtClean="0">
                <a:solidFill>
                  <a:srgbClr val="002060"/>
                </a:solidFill>
                <a:latin typeface="Arial" pitchFamily="34" charset="0"/>
                <a:cs typeface="Arial" pitchFamily="34" charset="0"/>
              </a:rPr>
              <a:t>Inputs from stakeholders’ consultations</a:t>
            </a:r>
            <a:endParaRPr lang="en-US" sz="2400" i="1" dirty="0">
              <a:solidFill>
                <a:srgbClr val="002060"/>
              </a:solidFill>
              <a:latin typeface="Arial" pitchFamily="34" charset="0"/>
              <a:cs typeface="Arial" pitchFamily="34" charset="0"/>
            </a:endParaRPr>
          </a:p>
        </p:txBody>
      </p:sp>
      <p:sp>
        <p:nvSpPr>
          <p:cNvPr id="4" name="Content Placeholder 2"/>
          <p:cNvSpPr>
            <a:spLocks noGrp="1"/>
          </p:cNvSpPr>
          <p:nvPr>
            <p:ph idx="1"/>
          </p:nvPr>
        </p:nvSpPr>
        <p:spPr>
          <a:xfrm>
            <a:off x="76200" y="971550"/>
            <a:ext cx="8839200" cy="3886200"/>
          </a:xfrm>
        </p:spPr>
        <p:txBody>
          <a:bodyPr>
            <a:noAutofit/>
          </a:bodyPr>
          <a:lstStyle/>
          <a:p>
            <a:r>
              <a:rPr lang="en-IN" sz="1200" dirty="0" smtClean="0">
                <a:solidFill>
                  <a:srgbClr val="002060"/>
                </a:solidFill>
                <a:latin typeface="Arial" pitchFamily="34" charset="0"/>
                <a:cs typeface="Arial" pitchFamily="34" charset="0"/>
              </a:rPr>
              <a:t>Meetings with officials in highlighted the need for concerted efforts to </a:t>
            </a:r>
            <a:r>
              <a:rPr lang="en-IN" sz="1200" b="1" dirty="0" smtClean="0">
                <a:solidFill>
                  <a:srgbClr val="002060"/>
                </a:solidFill>
                <a:latin typeface="Arial" pitchFamily="34" charset="0"/>
                <a:cs typeface="Arial" pitchFamily="34" charset="0"/>
              </a:rPr>
              <a:t>prevent man-made disasters </a:t>
            </a:r>
            <a:r>
              <a:rPr lang="en-IN" sz="1200" dirty="0" smtClean="0">
                <a:solidFill>
                  <a:srgbClr val="002060"/>
                </a:solidFill>
                <a:latin typeface="Arial" pitchFamily="34" charset="0"/>
                <a:cs typeface="Arial" pitchFamily="34" charset="0"/>
              </a:rPr>
              <a:t>as well which often happen due to negligence (viz. road safety awareness, fire safety, disease control with appropriate hygiene practices etc.)</a:t>
            </a:r>
          </a:p>
          <a:p>
            <a:endParaRPr lang="en-IN" sz="1200" dirty="0" smtClean="0">
              <a:solidFill>
                <a:srgbClr val="002060"/>
              </a:solidFill>
              <a:latin typeface="Arial" pitchFamily="34" charset="0"/>
              <a:cs typeface="Arial" pitchFamily="34" charset="0"/>
            </a:endParaRPr>
          </a:p>
          <a:p>
            <a:r>
              <a:rPr lang="en-IN" sz="1200" b="1" dirty="0" err="1" smtClean="0">
                <a:solidFill>
                  <a:srgbClr val="002060"/>
                </a:solidFill>
                <a:latin typeface="Arial" pitchFamily="34" charset="0"/>
                <a:cs typeface="Arial" pitchFamily="34" charset="0"/>
              </a:rPr>
              <a:t>Nawada</a:t>
            </a:r>
            <a:r>
              <a:rPr lang="en-IN" sz="1200" b="1" dirty="0" smtClean="0">
                <a:solidFill>
                  <a:srgbClr val="002060"/>
                </a:solidFill>
                <a:latin typeface="Arial" pitchFamily="34" charset="0"/>
                <a:cs typeface="Arial" pitchFamily="34" charset="0"/>
              </a:rPr>
              <a:t> district:</a:t>
            </a:r>
          </a:p>
          <a:p>
            <a:pPr lvl="1"/>
            <a:r>
              <a:rPr lang="en-IN" sz="1200" dirty="0" smtClean="0">
                <a:solidFill>
                  <a:srgbClr val="002060"/>
                </a:solidFill>
                <a:latin typeface="Arial" pitchFamily="34" charset="0"/>
                <a:cs typeface="Arial" pitchFamily="34" charset="0"/>
              </a:rPr>
              <a:t>Health dept. </a:t>
            </a:r>
            <a:r>
              <a:rPr lang="en-IN" sz="1200" dirty="0" smtClean="0">
                <a:solidFill>
                  <a:srgbClr val="002060"/>
                </a:solidFill>
                <a:latin typeface="Arial" pitchFamily="34" charset="0"/>
                <a:cs typeface="Arial" pitchFamily="34" charset="0"/>
                <a:sym typeface="Wingdings" pitchFamily="2" charset="2"/>
              </a:rPr>
              <a:t> advice for formation of task force/group on medical/health response in emergencies.</a:t>
            </a:r>
          </a:p>
          <a:p>
            <a:pPr lvl="1"/>
            <a:r>
              <a:rPr lang="en-IN" sz="1200" dirty="0" smtClean="0">
                <a:solidFill>
                  <a:srgbClr val="002060"/>
                </a:solidFill>
                <a:latin typeface="Arial" pitchFamily="34" charset="0"/>
                <a:cs typeface="Arial" pitchFamily="34" charset="0"/>
              </a:rPr>
              <a:t>Revenue dept. </a:t>
            </a:r>
            <a:r>
              <a:rPr lang="en-IN" sz="1200" dirty="0" smtClean="0">
                <a:solidFill>
                  <a:srgbClr val="002060"/>
                </a:solidFill>
                <a:latin typeface="Arial" pitchFamily="34" charset="0"/>
                <a:cs typeface="Arial" pitchFamily="34" charset="0"/>
                <a:sym typeface="Wingdings" pitchFamily="2" charset="2"/>
              </a:rPr>
              <a:t> requested for hazard specific maps representing vulnerable areas and population</a:t>
            </a:r>
          </a:p>
          <a:p>
            <a:r>
              <a:rPr lang="en-IN" sz="1200" b="1" dirty="0" err="1" smtClean="0">
                <a:solidFill>
                  <a:srgbClr val="002060"/>
                </a:solidFill>
                <a:latin typeface="Arial" pitchFamily="34" charset="0"/>
                <a:cs typeface="Arial" pitchFamily="34" charset="0"/>
                <a:sym typeface="Wingdings" pitchFamily="2" charset="2"/>
              </a:rPr>
              <a:t>Samastipur</a:t>
            </a:r>
            <a:r>
              <a:rPr lang="en-IN" sz="1200" b="1" dirty="0" smtClean="0">
                <a:solidFill>
                  <a:srgbClr val="002060"/>
                </a:solidFill>
                <a:latin typeface="Arial" pitchFamily="34" charset="0"/>
                <a:cs typeface="Arial" pitchFamily="34" charset="0"/>
                <a:sym typeface="Wingdings" pitchFamily="2" charset="2"/>
              </a:rPr>
              <a:t>:</a:t>
            </a:r>
          </a:p>
          <a:p>
            <a:pPr lvl="1"/>
            <a:r>
              <a:rPr lang="en-IN" sz="1200" dirty="0" smtClean="0">
                <a:solidFill>
                  <a:srgbClr val="002060"/>
                </a:solidFill>
                <a:latin typeface="Arial" pitchFamily="34" charset="0"/>
                <a:cs typeface="Arial" pitchFamily="34" charset="0"/>
                <a:sym typeface="Wingdings" pitchFamily="2" charset="2"/>
              </a:rPr>
              <a:t>DPRO  focus on village level awareness campaigns for communities on different disasters, and their prevention, preparedness, risk reduction, mitigation and management etc.</a:t>
            </a:r>
          </a:p>
          <a:p>
            <a:pPr lvl="1"/>
            <a:r>
              <a:rPr lang="en-IN" sz="1200" dirty="0" smtClean="0">
                <a:solidFill>
                  <a:srgbClr val="002060"/>
                </a:solidFill>
                <a:latin typeface="Arial" pitchFamily="34" charset="0"/>
                <a:cs typeface="Arial" pitchFamily="34" charset="0"/>
                <a:sym typeface="Wingdings" pitchFamily="2" charset="2"/>
              </a:rPr>
              <a:t>Police dept.  some technological tool to help trace the location of the areas affected by disaster or some incidence.</a:t>
            </a:r>
          </a:p>
          <a:p>
            <a:pPr lvl="1"/>
            <a:r>
              <a:rPr lang="en-IN" sz="1200" dirty="0" smtClean="0">
                <a:solidFill>
                  <a:srgbClr val="002060"/>
                </a:solidFill>
                <a:latin typeface="Arial" pitchFamily="34" charset="0"/>
                <a:cs typeface="Arial" pitchFamily="34" charset="0"/>
                <a:sym typeface="Wingdings" pitchFamily="2" charset="2"/>
              </a:rPr>
              <a:t>NGO (Bal </a:t>
            </a:r>
            <a:r>
              <a:rPr lang="en-IN" sz="1200" dirty="0" err="1" smtClean="0">
                <a:solidFill>
                  <a:srgbClr val="002060"/>
                </a:solidFill>
                <a:latin typeface="Arial" pitchFamily="34" charset="0"/>
                <a:cs typeface="Arial" pitchFamily="34" charset="0"/>
                <a:sym typeface="Wingdings" pitchFamily="2" charset="2"/>
              </a:rPr>
              <a:t>Kalyan</a:t>
            </a:r>
            <a:r>
              <a:rPr lang="en-IN" sz="1200" dirty="0" smtClean="0">
                <a:solidFill>
                  <a:srgbClr val="002060"/>
                </a:solidFill>
                <a:latin typeface="Arial" pitchFamily="34" charset="0"/>
                <a:cs typeface="Arial" pitchFamily="34" charset="0"/>
                <a:sym typeface="Wingdings" pitchFamily="2" charset="2"/>
              </a:rPr>
              <a:t>)  advised on road safety (technological solutions should be explored to prevent accidents due to foggy weather and sharp bends &amp; blind curves etc.)</a:t>
            </a:r>
          </a:p>
          <a:p>
            <a:r>
              <a:rPr lang="en-IN" sz="1200" b="1" dirty="0" err="1" smtClean="0">
                <a:solidFill>
                  <a:srgbClr val="002060"/>
                </a:solidFill>
                <a:latin typeface="Arial" pitchFamily="34" charset="0"/>
                <a:cs typeface="Arial" pitchFamily="34" charset="0"/>
                <a:sym typeface="Wingdings" pitchFamily="2" charset="2"/>
              </a:rPr>
              <a:t>Madhubani</a:t>
            </a:r>
            <a:r>
              <a:rPr lang="en-IN" sz="1200" b="1" dirty="0" smtClean="0">
                <a:solidFill>
                  <a:srgbClr val="002060"/>
                </a:solidFill>
                <a:latin typeface="Arial" pitchFamily="34" charset="0"/>
                <a:cs typeface="Arial" pitchFamily="34" charset="0"/>
                <a:sym typeface="Wingdings" pitchFamily="2" charset="2"/>
              </a:rPr>
              <a:t>:</a:t>
            </a:r>
          </a:p>
          <a:p>
            <a:pPr lvl="1"/>
            <a:r>
              <a:rPr lang="en-IN" sz="1200" dirty="0" smtClean="0">
                <a:solidFill>
                  <a:srgbClr val="002060"/>
                </a:solidFill>
                <a:latin typeface="Arial" pitchFamily="34" charset="0"/>
                <a:cs typeface="Arial" pitchFamily="34" charset="0"/>
                <a:sym typeface="Wingdings" pitchFamily="2" charset="2"/>
              </a:rPr>
              <a:t>Displacement of people due to landslides and erosion etc.</a:t>
            </a:r>
          </a:p>
          <a:p>
            <a:r>
              <a:rPr lang="en-IN" sz="1200" b="1" dirty="0" err="1" smtClean="0">
                <a:solidFill>
                  <a:srgbClr val="002060"/>
                </a:solidFill>
                <a:latin typeface="Arial" pitchFamily="34" charset="0"/>
                <a:cs typeface="Arial" pitchFamily="34" charset="0"/>
                <a:sym typeface="Wingdings" pitchFamily="2" charset="2"/>
              </a:rPr>
              <a:t>Darbhanga</a:t>
            </a:r>
            <a:r>
              <a:rPr lang="en-IN" sz="1200" b="1" dirty="0" smtClean="0">
                <a:solidFill>
                  <a:srgbClr val="002060"/>
                </a:solidFill>
                <a:latin typeface="Arial" pitchFamily="34" charset="0"/>
                <a:cs typeface="Arial" pitchFamily="34" charset="0"/>
                <a:sym typeface="Wingdings" pitchFamily="2" charset="2"/>
              </a:rPr>
              <a:t>:</a:t>
            </a:r>
          </a:p>
          <a:p>
            <a:pPr lvl="1"/>
            <a:r>
              <a:rPr lang="en-IN" sz="1200" dirty="0" smtClean="0">
                <a:solidFill>
                  <a:srgbClr val="002060"/>
                </a:solidFill>
                <a:latin typeface="Arial" pitchFamily="34" charset="0"/>
                <a:cs typeface="Arial" pitchFamily="34" charset="0"/>
                <a:sym typeface="Wingdings" pitchFamily="2" charset="2"/>
              </a:rPr>
              <a:t>ADM disaster and SDC  Exhaustive flood management plan is available as the district faces regular floods, but no other disasters</a:t>
            </a:r>
          </a:p>
        </p:txBody>
      </p:sp>
      <p:sp>
        <p:nvSpPr>
          <p:cNvPr id="5" name="Slide Number Placeholder 6"/>
          <p:cNvSpPr>
            <a:spLocks noGrp="1"/>
          </p:cNvSpPr>
          <p:nvPr>
            <p:ph type="sldNum" sz="quarter" idx="12"/>
          </p:nvPr>
        </p:nvSpPr>
        <p:spPr>
          <a:xfrm>
            <a:off x="6553200" y="6356351"/>
            <a:ext cx="2133600" cy="365125"/>
          </a:xfrm>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2400" b="1" i="1" u="sng" dirty="0" smtClean="0">
                <a:solidFill>
                  <a:srgbClr val="002060"/>
                </a:solidFill>
                <a:latin typeface="Arial" pitchFamily="34" charset="0"/>
                <a:cs typeface="Arial" pitchFamily="34" charset="0"/>
              </a:rPr>
              <a:t>HRVCA process</a:t>
            </a:r>
            <a:endParaRPr lang="en-US" sz="2400" i="1" dirty="0">
              <a:solidFill>
                <a:srgbClr val="002060"/>
              </a:solidFill>
              <a:latin typeface="Arial" pitchFamily="34" charset="0"/>
              <a:cs typeface="Arial" pitchFamily="34" charset="0"/>
            </a:endParaRPr>
          </a:p>
        </p:txBody>
      </p:sp>
      <p:sp>
        <p:nvSpPr>
          <p:cNvPr id="4" name="Content Placeholder 2"/>
          <p:cNvSpPr>
            <a:spLocks noGrp="1"/>
          </p:cNvSpPr>
          <p:nvPr>
            <p:ph idx="1"/>
          </p:nvPr>
        </p:nvSpPr>
        <p:spPr>
          <a:xfrm>
            <a:off x="76200" y="971550"/>
            <a:ext cx="8839200" cy="3886200"/>
          </a:xfrm>
        </p:spPr>
        <p:txBody>
          <a:bodyPr>
            <a:noAutofit/>
          </a:bodyPr>
          <a:lstStyle/>
          <a:p>
            <a:r>
              <a:rPr lang="en-IN" sz="1200" b="1" dirty="0" smtClean="0">
                <a:solidFill>
                  <a:srgbClr val="002060"/>
                </a:solidFill>
                <a:latin typeface="Arial" pitchFamily="34" charset="0"/>
                <a:cs typeface="Arial" pitchFamily="34" charset="0"/>
              </a:rPr>
              <a:t>HRVCA process 5% GPs or 1 GP in each block (minimum)</a:t>
            </a:r>
          </a:p>
          <a:p>
            <a:endParaRPr lang="en-IN" sz="1200" b="1" dirty="0" smtClean="0">
              <a:solidFill>
                <a:srgbClr val="002060"/>
              </a:solidFill>
              <a:latin typeface="Arial" pitchFamily="34" charset="0"/>
              <a:cs typeface="Arial" pitchFamily="34" charset="0"/>
            </a:endParaRPr>
          </a:p>
          <a:p>
            <a:r>
              <a:rPr lang="en-IN" sz="1200" b="1" dirty="0" smtClean="0">
                <a:solidFill>
                  <a:srgbClr val="002060"/>
                </a:solidFill>
                <a:latin typeface="Arial" pitchFamily="34" charset="0"/>
                <a:cs typeface="Arial" pitchFamily="34" charset="0"/>
              </a:rPr>
              <a:t>GIS mapping</a:t>
            </a:r>
          </a:p>
          <a:p>
            <a:endParaRPr lang="en-IN" sz="1200" dirty="0" smtClean="0">
              <a:solidFill>
                <a:srgbClr val="002060"/>
              </a:solidFill>
              <a:latin typeface="Arial" pitchFamily="34" charset="0"/>
              <a:cs typeface="Arial" pitchFamily="34" charset="0"/>
            </a:endParaRPr>
          </a:p>
          <a:p>
            <a:r>
              <a:rPr lang="en-IN" sz="1200" dirty="0" smtClean="0">
                <a:solidFill>
                  <a:srgbClr val="002060"/>
                </a:solidFill>
                <a:latin typeface="Arial" pitchFamily="34" charset="0"/>
                <a:cs typeface="Arial" pitchFamily="34" charset="0"/>
              </a:rPr>
              <a:t>Helped in developing understanding of key hazards, vulnerabilities, challenges, (non) availability of resources, local practices to cope with disasters etc.</a:t>
            </a:r>
          </a:p>
          <a:p>
            <a:endParaRPr lang="en-IN" sz="1200" dirty="0" smtClean="0">
              <a:solidFill>
                <a:srgbClr val="002060"/>
              </a:solidFill>
              <a:latin typeface="Arial" pitchFamily="34" charset="0"/>
              <a:cs typeface="Arial" pitchFamily="34" charset="0"/>
            </a:endParaRPr>
          </a:p>
          <a:p>
            <a:r>
              <a:rPr lang="en-IN" sz="1200" dirty="0" smtClean="0">
                <a:solidFill>
                  <a:srgbClr val="002060"/>
                </a:solidFill>
                <a:latin typeface="Arial" pitchFamily="34" charset="0"/>
                <a:cs typeface="Arial" pitchFamily="34" charset="0"/>
              </a:rPr>
              <a:t>The </a:t>
            </a:r>
            <a:r>
              <a:rPr lang="en-IN" sz="1200" b="1" dirty="0" smtClean="0">
                <a:solidFill>
                  <a:srgbClr val="002060"/>
                </a:solidFill>
                <a:latin typeface="Arial" pitchFamily="34" charset="0"/>
                <a:cs typeface="Arial" pitchFamily="34" charset="0"/>
              </a:rPr>
              <a:t>villages were identified in consultation with the nodal officer </a:t>
            </a:r>
            <a:r>
              <a:rPr lang="en-IN" sz="1200" dirty="0" smtClean="0">
                <a:solidFill>
                  <a:srgbClr val="002060"/>
                </a:solidFill>
                <a:latin typeface="Arial" pitchFamily="34" charset="0"/>
                <a:cs typeface="Arial" pitchFamily="34" charset="0"/>
              </a:rPr>
              <a:t>at the district, officials of DDMA/disaster management department, </a:t>
            </a:r>
            <a:r>
              <a:rPr lang="en-IN" sz="1200" dirty="0" err="1" smtClean="0">
                <a:solidFill>
                  <a:srgbClr val="002060"/>
                </a:solidFill>
                <a:latin typeface="Arial" pitchFamily="34" charset="0"/>
                <a:cs typeface="Arial" pitchFamily="34" charset="0"/>
              </a:rPr>
              <a:t>Apda</a:t>
            </a:r>
            <a:r>
              <a:rPr lang="en-IN" sz="1200" dirty="0" smtClean="0">
                <a:solidFill>
                  <a:srgbClr val="002060"/>
                </a:solidFill>
                <a:latin typeface="Arial" pitchFamily="34" charset="0"/>
                <a:cs typeface="Arial" pitchFamily="34" charset="0"/>
              </a:rPr>
              <a:t> in-charge etc., as well as local agencies working on disaster management were consulted.</a:t>
            </a:r>
          </a:p>
          <a:p>
            <a:endParaRPr lang="en-IN" sz="1200" dirty="0" smtClean="0">
              <a:solidFill>
                <a:srgbClr val="002060"/>
              </a:solidFill>
              <a:latin typeface="Arial" pitchFamily="34" charset="0"/>
              <a:cs typeface="Arial" pitchFamily="34" charset="0"/>
            </a:endParaRPr>
          </a:p>
          <a:p>
            <a:r>
              <a:rPr lang="en-IN" sz="1200" b="1" dirty="0" smtClean="0">
                <a:solidFill>
                  <a:srgbClr val="002060"/>
                </a:solidFill>
                <a:latin typeface="Arial" pitchFamily="34" charset="0"/>
                <a:cs typeface="Arial" pitchFamily="34" charset="0"/>
              </a:rPr>
              <a:t>Process </a:t>
            </a:r>
            <a:r>
              <a:rPr lang="en-IN" sz="1200" dirty="0" smtClean="0">
                <a:solidFill>
                  <a:srgbClr val="002060"/>
                </a:solidFill>
                <a:latin typeface="Arial" pitchFamily="34" charset="0"/>
                <a:cs typeface="Arial" pitchFamily="34" charset="0"/>
              </a:rPr>
              <a:t>followed: PRA exercises, participatory approach.</a:t>
            </a:r>
          </a:p>
          <a:p>
            <a:endParaRPr lang="en-IN" sz="1200" dirty="0" smtClean="0">
              <a:solidFill>
                <a:srgbClr val="002060"/>
              </a:solidFill>
              <a:latin typeface="Arial" pitchFamily="34" charset="0"/>
              <a:cs typeface="Arial" pitchFamily="34" charset="0"/>
            </a:endParaRPr>
          </a:p>
          <a:p>
            <a:r>
              <a:rPr lang="en-IN" sz="1200" b="1" dirty="0" smtClean="0">
                <a:solidFill>
                  <a:srgbClr val="002060"/>
                </a:solidFill>
                <a:latin typeface="Arial" pitchFamily="34" charset="0"/>
                <a:cs typeface="Arial" pitchFamily="34" charset="0"/>
              </a:rPr>
              <a:t>Village HRVCA map </a:t>
            </a:r>
            <a:r>
              <a:rPr lang="en-IN" sz="1200" dirty="0" smtClean="0">
                <a:solidFill>
                  <a:srgbClr val="002060"/>
                </a:solidFill>
                <a:latin typeface="Arial" pitchFamily="34" charset="0"/>
                <a:cs typeface="Arial" pitchFamily="34" charset="0"/>
              </a:rPr>
              <a:t>with identification of hazard/risk areas, vulnerabilities, and capacities/resources were prepared.</a:t>
            </a:r>
          </a:p>
          <a:p>
            <a:endParaRPr lang="en-IN" sz="1200" dirty="0" smtClean="0">
              <a:solidFill>
                <a:srgbClr val="002060"/>
              </a:solidFill>
              <a:latin typeface="Arial" pitchFamily="34" charset="0"/>
              <a:cs typeface="Arial" pitchFamily="34" charset="0"/>
            </a:endParaRPr>
          </a:p>
          <a:p>
            <a:r>
              <a:rPr lang="en-IN" sz="1200" b="1" dirty="0" smtClean="0">
                <a:solidFill>
                  <a:srgbClr val="002060"/>
                </a:solidFill>
                <a:latin typeface="Arial" pitchFamily="34" charset="0"/>
                <a:cs typeface="Arial" pitchFamily="34" charset="0"/>
              </a:rPr>
              <a:t>Seasonality analysis</a:t>
            </a:r>
          </a:p>
          <a:p>
            <a:endParaRPr lang="en-IN" sz="1200" dirty="0" smtClean="0">
              <a:solidFill>
                <a:srgbClr val="002060"/>
              </a:solidFill>
              <a:latin typeface="Arial" pitchFamily="34" charset="0"/>
              <a:cs typeface="Arial" pitchFamily="34" charset="0"/>
            </a:endParaRPr>
          </a:p>
        </p:txBody>
      </p:sp>
      <p:sp>
        <p:nvSpPr>
          <p:cNvPr id="5" name="Slide Number Placeholder 6"/>
          <p:cNvSpPr>
            <a:spLocks noGrp="1"/>
          </p:cNvSpPr>
          <p:nvPr>
            <p:ph type="sldNum" sz="quarter" idx="12"/>
          </p:nvPr>
        </p:nvSpPr>
        <p:spPr>
          <a:xfrm>
            <a:off x="6553200" y="6356351"/>
            <a:ext cx="2133600" cy="365125"/>
          </a:xfrm>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27652" name="think-cell Slide" r:id="rId6" imgW="360" imgH="360" progId="">
              <p:embed/>
            </p:oleObj>
          </a:graphicData>
        </a:graphic>
      </p:graphicFrame>
      <p:sp>
        <p:nvSpPr>
          <p:cNvPr id="512030" name="Rectangle 30"/>
          <p:cNvSpPr>
            <a:spLocks noGrp="1" noChangeArrowheads="1"/>
          </p:cNvSpPr>
          <p:nvPr>
            <p:ph type="title"/>
          </p:nvPr>
        </p:nvSpPr>
        <p:spPr>
          <a:xfrm>
            <a:off x="457201" y="276978"/>
            <a:ext cx="8686800" cy="389772"/>
          </a:xfrm>
        </p:spPr>
        <p:txBody>
          <a:bodyPr>
            <a:noAutofit/>
          </a:bodyPr>
          <a:lstStyle/>
          <a:p>
            <a:pPr lvl="0" algn="l" defTabSz="911225">
              <a:defRPr/>
            </a:pPr>
            <a:r>
              <a:rPr lang="en-AU" sz="2000" b="1" i="1" dirty="0" smtClean="0">
                <a:solidFill>
                  <a:srgbClr val="002060"/>
                </a:solidFill>
                <a:latin typeface="Arial" pitchFamily="34" charset="0"/>
                <a:cs typeface="Arial" pitchFamily="34" charset="0"/>
              </a:rPr>
              <a:t>Disaster</a:t>
            </a:r>
            <a:endParaRPr lang="en-US" sz="2000" b="1" i="1" dirty="0">
              <a:solidFill>
                <a:srgbClr val="002060"/>
              </a:solidFill>
              <a:latin typeface="Arial" pitchFamily="34" charset="0"/>
              <a:cs typeface="Arial" pitchFamily="34" charset="0"/>
            </a:endParaRPr>
          </a:p>
        </p:txBody>
      </p:sp>
      <p:sp>
        <p:nvSpPr>
          <p:cNvPr id="25" name="McK Footnote"/>
          <p:cNvSpPr>
            <a:spLocks noChangeArrowheads="1"/>
          </p:cNvSpPr>
          <p:nvPr>
            <p:custDataLst>
              <p:tags r:id="rId3"/>
            </p:custDataLst>
          </p:nvPr>
        </p:nvSpPr>
        <p:spPr bwMode="auto">
          <a:xfrm>
            <a:off x="0" y="4854773"/>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a:t>
            </a:r>
            <a:r>
              <a:rPr lang="de-DE" sz="1000" b="1" i="1" baseline="30000" dirty="0" smtClean="0">
                <a:solidFill>
                  <a:srgbClr val="000000"/>
                </a:solidFill>
                <a:latin typeface="Arial" pitchFamily="34" charset="0"/>
                <a:cs typeface="Arial" pitchFamily="34" charset="0"/>
              </a:rPr>
              <a:t>1</a:t>
            </a:r>
            <a:r>
              <a:rPr lang="de-DE" sz="1000" b="1" i="1" dirty="0" smtClean="0">
                <a:solidFill>
                  <a:srgbClr val="000000"/>
                </a:solidFill>
                <a:latin typeface="Arial" pitchFamily="34" charset="0"/>
                <a:cs typeface="Arial" pitchFamily="34" charset="0"/>
              </a:rPr>
              <a:t> DM Act 2005; </a:t>
            </a:r>
            <a:r>
              <a:rPr lang="de-DE" sz="1000" b="1" i="1" baseline="30000" dirty="0" smtClean="0">
                <a:solidFill>
                  <a:srgbClr val="000000"/>
                </a:solidFill>
                <a:latin typeface="Arial" pitchFamily="34" charset="0"/>
                <a:cs typeface="Arial" pitchFamily="34" charset="0"/>
              </a:rPr>
              <a:t>2</a:t>
            </a:r>
            <a:r>
              <a:rPr lang="de-DE" sz="1000" b="1" i="1" dirty="0" smtClean="0">
                <a:solidFill>
                  <a:srgbClr val="000000"/>
                </a:solidFill>
                <a:latin typeface="Arial" pitchFamily="34" charset="0"/>
                <a:cs typeface="Arial" pitchFamily="34" charset="0"/>
              </a:rPr>
              <a:t> DM Act 2005</a:t>
            </a:r>
            <a:endParaRPr lang="de-DE" sz="1000" b="1" i="1" dirty="0">
              <a:solidFill>
                <a:srgbClr val="000000"/>
              </a:solidFill>
              <a:latin typeface="Arial" pitchFamily="34" charset="0"/>
              <a:cs typeface="Arial" pitchFamily="34" charset="0"/>
            </a:endParaRPr>
          </a:p>
        </p:txBody>
      </p:sp>
      <p:sp>
        <p:nvSpPr>
          <p:cNvPr id="46" name="Rectangle 7"/>
          <p:cNvSpPr>
            <a:spLocks noChangeArrowheads="1"/>
          </p:cNvSpPr>
          <p:nvPr/>
        </p:nvSpPr>
        <p:spPr bwMode="auto">
          <a:xfrm>
            <a:off x="529351" y="1164389"/>
            <a:ext cx="8174652" cy="1231106"/>
          </a:xfrm>
          <a:prstGeom prst="rect">
            <a:avLst/>
          </a:prstGeom>
          <a:noFill/>
          <a:ln w="9525">
            <a:noFill/>
            <a:miter lim="800000"/>
            <a:headEnd/>
            <a:tailEnd/>
          </a:ln>
        </p:spPr>
        <p:txBody>
          <a:bodyPr wrap="square" lIns="0" tIns="0" rIns="0" bIns="0">
            <a:spAutoFit/>
          </a:bodyPr>
          <a:lstStyle/>
          <a:p>
            <a:pPr marL="144463" lvl="1" indent="-142875" defTabSz="895350">
              <a:buSzPct val="120000"/>
            </a:pPr>
            <a:r>
              <a:rPr lang="en-US" altLang="ko-KR" sz="1600" i="1" dirty="0" smtClean="0">
                <a:latin typeface="Arial" pitchFamily="34" charset="0"/>
                <a:ea typeface="굴림" pitchFamily="50" charset="-127"/>
                <a:cs typeface="Arial" pitchFamily="34" charset="0"/>
              </a:rPr>
              <a:t>“Disaster” </a:t>
            </a:r>
            <a:r>
              <a:rPr lang="en-US" altLang="ko-KR" sz="1600" b="0" i="1" dirty="0" smtClean="0">
                <a:latin typeface="Arial" pitchFamily="34" charset="0"/>
                <a:ea typeface="굴림" pitchFamily="50" charset="-127"/>
                <a:cs typeface="Arial" pitchFamily="34" charset="0"/>
              </a:rPr>
              <a:t>means a catastrophe, mishap, calamity or grave </a:t>
            </a:r>
            <a:r>
              <a:rPr lang="en-US" altLang="ko-KR" sz="1600" b="0" i="1" dirty="0" err="1" smtClean="0">
                <a:latin typeface="Arial" pitchFamily="34" charset="0"/>
                <a:ea typeface="굴림" pitchFamily="50" charset="-127"/>
                <a:cs typeface="Arial" pitchFamily="34" charset="0"/>
              </a:rPr>
              <a:t>occurance</a:t>
            </a:r>
            <a:r>
              <a:rPr lang="en-US" altLang="ko-KR" sz="1600" b="0" i="1" dirty="0" smtClean="0">
                <a:latin typeface="Arial" pitchFamily="34" charset="0"/>
                <a:ea typeface="굴림" pitchFamily="50" charset="-127"/>
                <a:cs typeface="Arial" pitchFamily="34" charset="0"/>
              </a:rPr>
              <a:t> in any area, arising from </a:t>
            </a:r>
            <a:r>
              <a:rPr lang="en-US" altLang="ko-KR" sz="1600" i="1" dirty="0" smtClean="0">
                <a:solidFill>
                  <a:srgbClr val="FF0000"/>
                </a:solidFill>
                <a:latin typeface="Arial" pitchFamily="34" charset="0"/>
                <a:ea typeface="굴림" pitchFamily="50" charset="-127"/>
                <a:cs typeface="Arial" pitchFamily="34" charset="0"/>
              </a:rPr>
              <a:t>natural </a:t>
            </a:r>
            <a:r>
              <a:rPr lang="en-US" altLang="ko-KR" sz="1600" b="0" i="1" dirty="0" smtClean="0">
                <a:latin typeface="Arial" pitchFamily="34" charset="0"/>
                <a:ea typeface="굴림" pitchFamily="50" charset="-127"/>
                <a:cs typeface="Arial" pitchFamily="34" charset="0"/>
              </a:rPr>
              <a:t>or </a:t>
            </a:r>
            <a:r>
              <a:rPr lang="en-US" altLang="ko-KR" sz="1600" i="1" dirty="0" smtClean="0">
                <a:solidFill>
                  <a:srgbClr val="FF0000"/>
                </a:solidFill>
                <a:latin typeface="Arial" pitchFamily="34" charset="0"/>
                <a:ea typeface="굴림" pitchFamily="50" charset="-127"/>
                <a:cs typeface="Arial" pitchFamily="34" charset="0"/>
              </a:rPr>
              <a:t>man made </a:t>
            </a:r>
            <a:r>
              <a:rPr lang="en-US" altLang="ko-KR" sz="1600" b="0" i="1" dirty="0" smtClean="0">
                <a:latin typeface="Arial" pitchFamily="34" charset="0"/>
                <a:ea typeface="굴림" pitchFamily="50" charset="-127"/>
                <a:cs typeface="Arial" pitchFamily="34" charset="0"/>
              </a:rPr>
              <a:t>causes, or by </a:t>
            </a:r>
            <a:r>
              <a:rPr lang="en-US" altLang="ko-KR" sz="1600" i="1" dirty="0" smtClean="0">
                <a:solidFill>
                  <a:srgbClr val="FF0000"/>
                </a:solidFill>
                <a:latin typeface="Arial" pitchFamily="34" charset="0"/>
                <a:ea typeface="굴림" pitchFamily="50" charset="-127"/>
                <a:cs typeface="Arial" pitchFamily="34" charset="0"/>
              </a:rPr>
              <a:t>accident </a:t>
            </a:r>
            <a:r>
              <a:rPr lang="en-US" altLang="ko-KR" sz="1600" b="0" i="1" dirty="0" smtClean="0">
                <a:latin typeface="Arial" pitchFamily="34" charset="0"/>
                <a:ea typeface="굴림" pitchFamily="50" charset="-127"/>
                <a:cs typeface="Arial" pitchFamily="34" charset="0"/>
              </a:rPr>
              <a:t>or </a:t>
            </a:r>
            <a:r>
              <a:rPr lang="en-US" altLang="ko-KR" sz="1600" i="1" dirty="0" smtClean="0">
                <a:solidFill>
                  <a:srgbClr val="FF0000"/>
                </a:solidFill>
                <a:latin typeface="Arial" pitchFamily="34" charset="0"/>
                <a:ea typeface="굴림" pitchFamily="50" charset="-127"/>
                <a:cs typeface="Arial" pitchFamily="34" charset="0"/>
              </a:rPr>
              <a:t>negligence </a:t>
            </a:r>
            <a:r>
              <a:rPr lang="en-US" altLang="ko-KR" sz="1600" b="0" i="1" dirty="0" smtClean="0">
                <a:latin typeface="Arial" pitchFamily="34" charset="0"/>
                <a:ea typeface="굴림" pitchFamily="50" charset="-127"/>
                <a:cs typeface="Arial" pitchFamily="34" charset="0"/>
              </a:rPr>
              <a:t>which results in substantial </a:t>
            </a:r>
            <a:r>
              <a:rPr lang="en-US" altLang="ko-KR" sz="1600" i="1" dirty="0" smtClean="0">
                <a:solidFill>
                  <a:srgbClr val="FF0000"/>
                </a:solidFill>
                <a:latin typeface="Arial" pitchFamily="34" charset="0"/>
                <a:ea typeface="굴림" pitchFamily="50" charset="-127"/>
                <a:cs typeface="Arial" pitchFamily="34" charset="0"/>
              </a:rPr>
              <a:t>loss of life </a:t>
            </a:r>
            <a:r>
              <a:rPr lang="en-US" altLang="ko-KR" sz="1600" b="0" i="1" dirty="0" smtClean="0">
                <a:latin typeface="Arial" pitchFamily="34" charset="0"/>
                <a:ea typeface="굴림" pitchFamily="50" charset="-127"/>
                <a:cs typeface="Arial" pitchFamily="34" charset="0"/>
              </a:rPr>
              <a:t>or human suffering or damage to, and destruction of, </a:t>
            </a:r>
            <a:r>
              <a:rPr lang="en-US" altLang="ko-KR" sz="1600" i="1" dirty="0" smtClean="0">
                <a:solidFill>
                  <a:srgbClr val="FF0000"/>
                </a:solidFill>
                <a:latin typeface="Arial" pitchFamily="34" charset="0"/>
                <a:ea typeface="굴림" pitchFamily="50" charset="-127"/>
                <a:cs typeface="Arial" pitchFamily="34" charset="0"/>
              </a:rPr>
              <a:t>property</a:t>
            </a:r>
            <a:r>
              <a:rPr lang="en-US" altLang="ko-KR" sz="1600" b="0" i="1" dirty="0" smtClean="0">
                <a:latin typeface="Arial" pitchFamily="34" charset="0"/>
                <a:ea typeface="굴림" pitchFamily="50" charset="-127"/>
                <a:cs typeface="Arial" pitchFamily="34" charset="0"/>
              </a:rPr>
              <a:t>, or damage to, or degradation of, </a:t>
            </a:r>
            <a:r>
              <a:rPr lang="en-US" altLang="ko-KR" sz="1600" i="1" dirty="0" smtClean="0">
                <a:solidFill>
                  <a:srgbClr val="FF0000"/>
                </a:solidFill>
                <a:latin typeface="Arial" pitchFamily="34" charset="0"/>
                <a:ea typeface="굴림" pitchFamily="50" charset="-127"/>
                <a:cs typeface="Arial" pitchFamily="34" charset="0"/>
              </a:rPr>
              <a:t>environment</a:t>
            </a:r>
            <a:r>
              <a:rPr lang="en-US" altLang="ko-KR" sz="1600" b="0" i="1" dirty="0" smtClean="0">
                <a:latin typeface="Arial" pitchFamily="34" charset="0"/>
                <a:ea typeface="굴림" pitchFamily="50" charset="-127"/>
                <a:cs typeface="Arial" pitchFamily="34" charset="0"/>
              </a:rPr>
              <a:t>, and is of such a nature or magnitude as to be beyond the coping capacity of the community of the affected area. </a:t>
            </a:r>
            <a:r>
              <a:rPr lang="en-US" altLang="ko-KR" sz="1600" i="1" baseline="30000" dirty="0" smtClean="0">
                <a:latin typeface="Arial" pitchFamily="34" charset="0"/>
                <a:ea typeface="굴림" pitchFamily="50" charset="-127"/>
                <a:cs typeface="Arial" pitchFamily="34" charset="0"/>
              </a:rPr>
              <a:t>1</a:t>
            </a:r>
            <a:endParaRPr lang="en-US" altLang="ko-KR" sz="1600" b="0" i="1" dirty="0" smtClean="0">
              <a:latin typeface="Arial" pitchFamily="34" charset="0"/>
              <a:ea typeface="굴림" pitchFamily="50" charset="-127"/>
              <a:cs typeface="Arial" pitchFamily="34" charset="0"/>
            </a:endParaRPr>
          </a:p>
        </p:txBody>
      </p:sp>
      <p:sp>
        <p:nvSpPr>
          <p:cNvPr id="57" name="Line 5"/>
          <p:cNvSpPr>
            <a:spLocks noChangeShapeType="1"/>
          </p:cNvSpPr>
          <p:nvPr/>
        </p:nvSpPr>
        <p:spPr bwMode="auto">
          <a:xfrm>
            <a:off x="539408" y="4552950"/>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33400" y="1141074"/>
            <a:ext cx="8046720"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7" name="Rectangle 6"/>
          <p:cNvSpPr>
            <a:spLocks noChangeArrowheads="1"/>
          </p:cNvSpPr>
          <p:nvPr/>
        </p:nvSpPr>
        <p:spPr bwMode="auto">
          <a:xfrm>
            <a:off x="529350" y="895350"/>
            <a:ext cx="5439473" cy="215444"/>
          </a:xfrm>
          <a:prstGeom prst="rect">
            <a:avLst/>
          </a:prstGeom>
          <a:noFill/>
          <a:ln w="9525">
            <a:noFill/>
            <a:miter lim="800000"/>
            <a:headEnd/>
            <a:tailEnd/>
          </a:ln>
        </p:spPr>
        <p:txBody>
          <a:bodyPr wrap="square" lIns="0" tIns="0" rIns="0" bIns="0" anchor="b">
            <a:spAutoFit/>
          </a:bodyPr>
          <a:lstStyle/>
          <a:p>
            <a:pPr defTabSz="895350">
              <a:buSzPct val="120000"/>
            </a:pPr>
            <a:r>
              <a:rPr lang="en-US" altLang="ko-KR" sz="1400" b="1" i="1" dirty="0" smtClean="0">
                <a:latin typeface="Arial" pitchFamily="34" charset="0"/>
                <a:ea typeface="굴림" pitchFamily="50" charset="-127"/>
                <a:cs typeface="Arial" pitchFamily="34" charset="0"/>
              </a:rPr>
              <a:t>As per DM Act-2005</a:t>
            </a:r>
            <a:endParaRPr lang="en-US" altLang="ko-KR" sz="1400" b="1" i="1" baseline="30000" dirty="0">
              <a:latin typeface="Arial" pitchFamily="34" charset="0"/>
              <a:ea typeface="굴림" pitchFamily="50" charset="-127"/>
              <a:cs typeface="Arial" pitchFamily="34" charset="0"/>
            </a:endParaRPr>
          </a:p>
        </p:txBody>
      </p:sp>
      <p:pic>
        <p:nvPicPr>
          <p:cNvPr id="40448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1420000">
            <a:off x="497606" y="2465784"/>
            <a:ext cx="8202872" cy="2026301"/>
          </a:xfrm>
          <a:prstGeom prst="rect">
            <a:avLst/>
          </a:prstGeom>
          <a:noFill/>
          <a:ln w="9525">
            <a:noFill/>
            <a:miter lim="800000"/>
            <a:headEnd/>
            <a:tailEnd/>
          </a:ln>
        </p:spPr>
      </p:pic>
      <p:cxnSp>
        <p:nvCxnSpPr>
          <p:cNvPr id="13" name="Straight Connector 12"/>
          <p:cNvCxnSpPr/>
          <p:nvPr/>
        </p:nvCxnSpPr>
        <p:spPr>
          <a:xfrm>
            <a:off x="3886200" y="2952750"/>
            <a:ext cx="8081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2952750"/>
            <a:ext cx="8081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34200" y="2876550"/>
            <a:ext cx="66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72400" y="2876550"/>
            <a:ext cx="5510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96200" y="3257550"/>
            <a:ext cx="798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09600" y="3638550"/>
            <a:ext cx="76200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05000" y="4095750"/>
            <a:ext cx="269626" cy="369332"/>
          </a:xfrm>
          <a:prstGeom prst="rect">
            <a:avLst/>
          </a:prstGeom>
        </p:spPr>
        <p:txBody>
          <a:bodyPr wrap="none">
            <a:spAutoFit/>
          </a:bodyPr>
          <a:lstStyle/>
          <a:p>
            <a:r>
              <a:rPr lang="en-US" i="1" baseline="30000" dirty="0" smtClean="0">
                <a:latin typeface="Arial" pitchFamily="34" charset="0"/>
                <a:ea typeface="굴림" pitchFamily="50" charset="-127"/>
                <a:cs typeface="Arial" pitchFamily="34" charset="0"/>
              </a:rPr>
              <a:t>2</a:t>
            </a:r>
            <a:endParaRPr lang="en-US" i="1" dirty="0">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par>
                                <p:cTn id="19" presetID="22" presetClass="entr" presetSubtype="4" fill="hold" nodeType="withEffect">
                                  <p:stCondLst>
                                    <p:cond delay="0"/>
                                  </p:stCondLst>
                                  <p:childTnLst>
                                    <p:set>
                                      <p:cBhvr>
                                        <p:cTn id="20" dur="1" fill="hold">
                                          <p:stCondLst>
                                            <p:cond delay="0"/>
                                          </p:stCondLst>
                                        </p:cTn>
                                        <p:tgtEl>
                                          <p:spTgt spid="404483"/>
                                        </p:tgtEl>
                                        <p:attrNameLst>
                                          <p:attrName>style.visibility</p:attrName>
                                        </p:attrNameLst>
                                      </p:cBhvr>
                                      <p:to>
                                        <p:strVal val="visible"/>
                                      </p:to>
                                    </p:set>
                                    <p:animEffect transition="in" filter="wipe(down)">
                                      <p:cBhvr>
                                        <p:cTn id="21" dur="500"/>
                                        <p:tgtEl>
                                          <p:spTgt spid="404483"/>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7" grpId="0" animBg="1"/>
      <p:bldP spid="16"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cK Footnote"/>
          <p:cNvSpPr>
            <a:spLocks noChangeArrowheads="1"/>
          </p:cNvSpPr>
          <p:nvPr>
            <p:custDataLst>
              <p:tags r:id="rId1"/>
            </p:custDataLst>
          </p:nvPr>
        </p:nvSpPr>
        <p:spPr bwMode="auto">
          <a:xfrm>
            <a:off x="38101" y="4778157"/>
            <a:ext cx="8877300" cy="307777"/>
          </a:xfrm>
          <a:prstGeom prst="rect">
            <a:avLst/>
          </a:prstGeom>
          <a:noFill/>
          <a:ln w="9525" algn="ctr">
            <a:noFill/>
            <a:miter lim="800000"/>
            <a:headEnd/>
            <a:tailEnd/>
          </a:ln>
        </p:spPr>
        <p:txBody>
          <a:bodyPr wrap="square" lIns="0" tIns="0" rIns="0" bIns="0" anchor="b">
            <a:spAutoFit/>
          </a:bodyPr>
          <a:lstStyle/>
          <a:p>
            <a:pPr marL="465138" indent="-465138"/>
            <a:endParaRPr lang="en-US" sz="1000" b="0" dirty="0" smtClean="0">
              <a:latin typeface="+mj-lt"/>
              <a:cs typeface="Calibri" pitchFamily="34" charset="0"/>
            </a:endParaRPr>
          </a:p>
          <a:p>
            <a:pPr marL="465138" indent="-465138"/>
            <a:r>
              <a:rPr lang="en-US" sz="1000" b="0" dirty="0" smtClean="0">
                <a:latin typeface="+mj-lt"/>
                <a:cs typeface="Calibri" pitchFamily="34" charset="0"/>
              </a:rPr>
              <a:t>Source:  FGDs and Community interactions</a:t>
            </a:r>
            <a:endParaRPr lang="en-US" sz="1000" b="0" baseline="30000" dirty="0" smtClean="0">
              <a:latin typeface="+mj-lt"/>
              <a:cs typeface="Calibri" pitchFamily="34" charset="0"/>
            </a:endParaRPr>
          </a:p>
        </p:txBody>
      </p:sp>
      <p:sp>
        <p:nvSpPr>
          <p:cNvPr id="12" name="Title 1"/>
          <p:cNvSpPr>
            <a:spLocks noGrp="1"/>
          </p:cNvSpPr>
          <p:nvPr>
            <p:ph type="title"/>
          </p:nvPr>
        </p:nvSpPr>
        <p:spPr>
          <a:xfrm>
            <a:off x="182566" y="56508"/>
            <a:ext cx="8618537" cy="461665"/>
          </a:xfrm>
        </p:spPr>
        <p:txBody>
          <a:bodyPr>
            <a:normAutofit fontScale="90000"/>
          </a:bodyPr>
          <a:lstStyle/>
          <a:p>
            <a:pPr marL="228600" lvl="0" indent="-228600">
              <a:defRPr/>
            </a:pPr>
            <a:r>
              <a:rPr lang="en-US" sz="2000" b="1" dirty="0" smtClean="0">
                <a:latin typeface="+mj-lt"/>
              </a:rPr>
              <a:t>SAMASTIPUR DISTRICT</a:t>
            </a:r>
            <a:br>
              <a:rPr lang="en-US" sz="2000" b="1" dirty="0" smtClean="0">
                <a:latin typeface="+mj-lt"/>
              </a:rPr>
            </a:br>
            <a:r>
              <a:rPr lang="en-US" sz="2000" b="1" dirty="0" smtClean="0">
                <a:solidFill>
                  <a:schemeClr val="tx1"/>
                </a:solidFill>
                <a:latin typeface="+mj-lt"/>
              </a:rPr>
              <a:t>Block: </a:t>
            </a:r>
            <a:r>
              <a:rPr lang="en-US" sz="2000" b="1" dirty="0" err="1" smtClean="0">
                <a:solidFill>
                  <a:schemeClr val="tx1"/>
                </a:solidFill>
                <a:latin typeface="+mj-lt"/>
              </a:rPr>
              <a:t>Singhia</a:t>
            </a:r>
            <a:r>
              <a:rPr lang="en-US" sz="2000" b="1" dirty="0" smtClean="0">
                <a:solidFill>
                  <a:schemeClr val="tx1"/>
                </a:solidFill>
                <a:latin typeface="+mj-lt"/>
              </a:rPr>
              <a:t>, G.P. – Kundal-2, Village – </a:t>
            </a:r>
            <a:r>
              <a:rPr lang="en-US" sz="2000" b="1" dirty="0" err="1" smtClean="0">
                <a:solidFill>
                  <a:schemeClr val="tx1"/>
                </a:solidFill>
                <a:latin typeface="+mj-lt"/>
              </a:rPr>
              <a:t>Nimi</a:t>
            </a:r>
            <a:endParaRPr lang="en-US" sz="2000" b="1" dirty="0">
              <a:latin typeface="+mj-lt"/>
            </a:endParaRPr>
          </a:p>
        </p:txBody>
      </p:sp>
      <p:sp>
        <p:nvSpPr>
          <p:cNvPr id="13" name="Content Placeholder 4"/>
          <p:cNvSpPr txBox="1">
            <a:spLocks/>
          </p:cNvSpPr>
          <p:nvPr/>
        </p:nvSpPr>
        <p:spPr bwMode="auto">
          <a:xfrm>
            <a:off x="3628030" y="2952010"/>
            <a:ext cx="5363570" cy="18466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marR="0" lvl="0" indent="-228600" algn="l" defTabSz="891985" rtl="0" eaLnBrk="0" fontAlgn="base" latinLnBrk="0" hangingPunct="0">
              <a:lnSpc>
                <a:spcPct val="100000"/>
              </a:lnSpc>
              <a:spcBef>
                <a:spcPct val="0"/>
              </a:spcBef>
              <a:spcAft>
                <a:spcPct val="0"/>
              </a:spcAft>
              <a:buClrTx/>
              <a:buSzPct val="120000"/>
              <a:tabLst/>
              <a:defRPr/>
            </a:pPr>
            <a:r>
              <a:rPr kumimoji="0" lang="en-US" sz="1200" b="1" i="0" u="none" strike="noStrike" kern="0" cap="none" spc="0" normalizeH="0" baseline="0" noProof="0" dirty="0" smtClean="0">
                <a:ln>
                  <a:noFill/>
                </a:ln>
                <a:solidFill>
                  <a:srgbClr val="FF0000"/>
                </a:solidFill>
                <a:effectLst/>
                <a:uLnTx/>
                <a:uFillTx/>
                <a:latin typeface="+mj-lt"/>
                <a:ea typeface="Calibri" pitchFamily="34" charset="0"/>
                <a:cs typeface="+mn-cs"/>
              </a:rPr>
              <a:t>Key findings</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200" b="0" i="0" u="none" strike="noStrike" kern="0" cap="none" spc="0" normalizeH="0" baseline="0" noProof="0" dirty="0" smtClean="0">
                <a:ln>
                  <a:noFill/>
                </a:ln>
                <a:solidFill>
                  <a:schemeClr val="tx1"/>
                </a:solidFill>
                <a:effectLst/>
                <a:uLnTx/>
                <a:uFillTx/>
                <a:latin typeface="+mj-lt"/>
                <a:ea typeface="Calibri" pitchFamily="34" charset="0"/>
                <a:cs typeface="+mn-cs"/>
              </a:rPr>
              <a:t>Flood prone (next to </a:t>
            </a:r>
            <a:r>
              <a:rPr kumimoji="0" lang="en-US" sz="1200" b="0" i="0" u="none" strike="noStrike" kern="0" cap="none" spc="0" normalizeH="0" baseline="0" noProof="0" dirty="0" err="1" smtClean="0">
                <a:ln>
                  <a:noFill/>
                </a:ln>
                <a:solidFill>
                  <a:schemeClr val="tx1"/>
                </a:solidFill>
                <a:effectLst/>
                <a:uLnTx/>
                <a:uFillTx/>
                <a:latin typeface="+mj-lt"/>
                <a:ea typeface="Calibri" pitchFamily="34" charset="0"/>
                <a:cs typeface="+mn-cs"/>
              </a:rPr>
              <a:t>Kareh</a:t>
            </a:r>
            <a:r>
              <a:rPr kumimoji="0" lang="en-US" sz="1200" b="0" i="0" u="none" strike="noStrike" kern="0" cap="none" spc="0" normalizeH="0" baseline="0" noProof="0" dirty="0" smtClean="0">
                <a:ln>
                  <a:noFill/>
                </a:ln>
                <a:solidFill>
                  <a:schemeClr val="tx1"/>
                </a:solidFill>
                <a:effectLst/>
                <a:uLnTx/>
                <a:uFillTx/>
                <a:latin typeface="+mj-lt"/>
                <a:ea typeface="Calibri" pitchFamily="34" charset="0"/>
                <a:cs typeface="+mn-cs"/>
              </a:rPr>
              <a:t> river)</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lang="en-US" sz="1200" b="0" kern="0" dirty="0" smtClean="0">
                <a:latin typeface="+mj-lt"/>
                <a:ea typeface="Calibri" pitchFamily="34" charset="0"/>
                <a:cs typeface="+mn-cs"/>
              </a:rPr>
              <a:t>Major floods in 1987, 2004, 2008</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lang="en-US" sz="1200" b="0" kern="0" dirty="0" smtClean="0">
                <a:latin typeface="+mj-lt"/>
                <a:ea typeface="Calibri" pitchFamily="34" charset="0"/>
                <a:cs typeface="+mn-cs"/>
              </a:rPr>
              <a:t>Water logging next to embankment</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200" b="0" i="0" u="none" strike="noStrike" kern="0" cap="none" spc="0" normalizeH="0" baseline="0" noProof="0" dirty="0" smtClean="0">
                <a:ln>
                  <a:noFill/>
                </a:ln>
                <a:solidFill>
                  <a:schemeClr val="tx1"/>
                </a:solidFill>
                <a:effectLst/>
                <a:uLnTx/>
                <a:uFillTx/>
                <a:latin typeface="+mj-lt"/>
                <a:ea typeface="Calibri" pitchFamily="34" charset="0"/>
                <a:cs typeface="+mn-cs"/>
              </a:rPr>
              <a:t>Hailstorm in 2015</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lang="en-US" sz="1200" b="0" kern="0" dirty="0" smtClean="0">
                <a:latin typeface="+mj-lt"/>
                <a:ea typeface="Calibri" pitchFamily="34" charset="0"/>
                <a:cs typeface="+mn-cs"/>
              </a:rPr>
              <a:t>Seismic zone IV (EQ in 1988)</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200" b="0" i="0" u="none" strike="noStrike" kern="0" cap="none" spc="0" normalizeH="0" baseline="0" noProof="0" dirty="0" smtClean="0">
                <a:ln>
                  <a:noFill/>
                </a:ln>
                <a:solidFill>
                  <a:schemeClr val="tx1"/>
                </a:solidFill>
                <a:effectLst/>
                <a:uLnTx/>
                <a:uFillTx/>
                <a:latin typeface="+mj-lt"/>
                <a:ea typeface="Calibri" pitchFamily="34" charset="0"/>
                <a:cs typeface="+mn-cs"/>
              </a:rPr>
              <a:t>Agriculture land inundated during monsoon (June-Aug/Sept)</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lang="en-US" sz="1200" b="0" kern="0" dirty="0" smtClean="0">
                <a:latin typeface="+mj-lt"/>
                <a:ea typeface="Calibri" pitchFamily="34" charset="0"/>
                <a:cs typeface="+mn-cs"/>
              </a:rPr>
              <a:t>Migration and daily wage </a:t>
            </a:r>
            <a:r>
              <a:rPr lang="en-US" sz="1200" b="0" kern="0" dirty="0" err="1" smtClean="0">
                <a:latin typeface="+mj-lt"/>
                <a:ea typeface="Calibri" pitchFamily="34" charset="0"/>
                <a:cs typeface="+mn-cs"/>
              </a:rPr>
              <a:t>labour</a:t>
            </a:r>
            <a:r>
              <a:rPr lang="en-US" sz="1200" b="0" kern="0" dirty="0" smtClean="0">
                <a:latin typeface="+mj-lt"/>
                <a:ea typeface="Calibri" pitchFamily="34" charset="0"/>
                <a:cs typeface="+mn-cs"/>
              </a:rPr>
              <a:t> (60% HH)</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200" b="0" i="0" u="none" strike="noStrike" kern="0" cap="none" spc="0" normalizeH="0" baseline="0" noProof="0" dirty="0" err="1" smtClean="0">
                <a:ln>
                  <a:noFill/>
                </a:ln>
                <a:solidFill>
                  <a:schemeClr val="tx1"/>
                </a:solidFill>
                <a:effectLst/>
                <a:uLnTx/>
                <a:uFillTx/>
                <a:latin typeface="+mj-lt"/>
                <a:ea typeface="Calibri" pitchFamily="34" charset="0"/>
                <a:cs typeface="+mn-cs"/>
              </a:rPr>
              <a:t>Kaccha</a:t>
            </a:r>
            <a:r>
              <a:rPr kumimoji="0" lang="en-US" sz="1200" b="0" i="0" u="none" strike="noStrike" kern="0" cap="none" spc="0" normalizeH="0" baseline="0" noProof="0" dirty="0" smtClean="0">
                <a:ln>
                  <a:noFill/>
                </a:ln>
                <a:solidFill>
                  <a:schemeClr val="tx1"/>
                </a:solidFill>
                <a:effectLst/>
                <a:uLnTx/>
                <a:uFillTx/>
                <a:latin typeface="+mj-lt"/>
                <a:ea typeface="Calibri" pitchFamily="34" charset="0"/>
                <a:cs typeface="+mn-cs"/>
              </a:rPr>
              <a:t> houses – 516 HH</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lang="en-US" sz="1200" b="0" kern="0" dirty="0" smtClean="0">
                <a:latin typeface="+mj-lt"/>
                <a:ea typeface="Calibri" pitchFamily="34" charset="0"/>
                <a:cs typeface="+mn-cs"/>
              </a:rPr>
              <a:t>95% houses use firewood for fuel</a:t>
            </a:r>
          </a:p>
        </p:txBody>
      </p:sp>
      <p:pic>
        <p:nvPicPr>
          <p:cNvPr id="14" name="Picture 2" descr="D:\CDDMASS\BSDMA\District processes\Samastipur\HRVCA pics\Nimi\IMG_20151102_124732.jpg"/>
          <p:cNvPicPr>
            <a:picLocks noChangeAspect="1" noChangeArrowheads="1"/>
          </p:cNvPicPr>
          <p:nvPr/>
        </p:nvPicPr>
        <p:blipFill>
          <a:blip r:embed="rId4" cstate="email"/>
          <a:srcRect/>
          <a:stretch>
            <a:fillRect/>
          </a:stretch>
        </p:blipFill>
        <p:spPr bwMode="auto">
          <a:xfrm>
            <a:off x="250705" y="570466"/>
            <a:ext cx="4034691" cy="2269514"/>
          </a:xfrm>
          <a:prstGeom prst="rect">
            <a:avLst/>
          </a:prstGeom>
          <a:noFill/>
        </p:spPr>
      </p:pic>
      <p:pic>
        <p:nvPicPr>
          <p:cNvPr id="15" name="Picture 4" descr="D:\CDDMASS\BSDMA\District processes\Samastipur\HRVCA pics\Nimi\IMG_20151102_124807.jpg"/>
          <p:cNvPicPr>
            <a:picLocks noChangeAspect="1" noChangeArrowheads="1"/>
          </p:cNvPicPr>
          <p:nvPr/>
        </p:nvPicPr>
        <p:blipFill>
          <a:blip r:embed="rId5" cstate="email"/>
          <a:srcRect/>
          <a:stretch>
            <a:fillRect/>
          </a:stretch>
        </p:blipFill>
        <p:spPr bwMode="auto">
          <a:xfrm>
            <a:off x="4454220" y="581263"/>
            <a:ext cx="3993744" cy="2246481"/>
          </a:xfrm>
          <a:prstGeom prst="rect">
            <a:avLst/>
          </a:prstGeom>
          <a:noFill/>
        </p:spPr>
      </p:pic>
      <p:sp>
        <p:nvSpPr>
          <p:cNvPr id="16" name="TextBox 15"/>
          <p:cNvSpPr txBox="1"/>
          <p:nvPr/>
        </p:nvSpPr>
        <p:spPr>
          <a:xfrm>
            <a:off x="304800" y="2914650"/>
            <a:ext cx="3138985" cy="738664"/>
          </a:xfrm>
          <a:prstGeom prst="rect">
            <a:avLst/>
          </a:prstGeom>
          <a:noFill/>
        </p:spPr>
        <p:txBody>
          <a:bodyPr wrap="square" rtlCol="0">
            <a:spAutoFit/>
          </a:bodyPr>
          <a:lstStyle/>
          <a:p>
            <a:r>
              <a:rPr lang="en-US" sz="1400" b="1" dirty="0" smtClean="0">
                <a:solidFill>
                  <a:srgbClr val="002060"/>
                </a:solidFill>
              </a:rPr>
              <a:t>GPS location of village </a:t>
            </a:r>
            <a:r>
              <a:rPr lang="en-US" sz="1400" b="1" dirty="0" err="1" smtClean="0">
                <a:solidFill>
                  <a:srgbClr val="002060"/>
                </a:solidFill>
              </a:rPr>
              <a:t>Nimi</a:t>
            </a:r>
            <a:endParaRPr lang="en-US" sz="1400" b="1" dirty="0" smtClean="0">
              <a:solidFill>
                <a:srgbClr val="002060"/>
              </a:solidFill>
            </a:endParaRPr>
          </a:p>
          <a:p>
            <a:r>
              <a:rPr lang="en-US" sz="1400" b="1" dirty="0" smtClean="0">
                <a:solidFill>
                  <a:srgbClr val="002060"/>
                </a:solidFill>
              </a:rPr>
              <a:t>Lat.      = 25.786854</a:t>
            </a:r>
          </a:p>
          <a:p>
            <a:r>
              <a:rPr lang="en-US" sz="1400" b="1" dirty="0" smtClean="0">
                <a:solidFill>
                  <a:srgbClr val="002060"/>
                </a:solidFill>
              </a:rPr>
              <a:t>Long.  = 86.206667</a:t>
            </a:r>
            <a:endParaRPr lang="en-US" sz="1400" b="1" dirty="0">
              <a:solidFill>
                <a:srgbClr val="00206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DDMASS\BSDMA\District processes\Samastipur\HRVCA pics\Nimi\IMG_20151103_103229 Social map.jpg"/>
          <p:cNvPicPr>
            <a:picLocks noChangeAspect="1" noChangeArrowheads="1"/>
          </p:cNvPicPr>
          <p:nvPr/>
        </p:nvPicPr>
        <p:blipFill>
          <a:blip r:embed="rId2" cstate="email"/>
          <a:srcRect/>
          <a:stretch>
            <a:fillRect/>
          </a:stretch>
        </p:blipFill>
        <p:spPr bwMode="auto">
          <a:xfrm>
            <a:off x="527614" y="342900"/>
            <a:ext cx="8159186" cy="4374948"/>
          </a:xfrm>
          <a:prstGeom prst="rect">
            <a:avLst/>
          </a:prstGeom>
          <a:noFill/>
        </p:spPr>
      </p:pic>
      <p:sp>
        <p:nvSpPr>
          <p:cNvPr id="5" name="Title 1"/>
          <p:cNvSpPr>
            <a:spLocks noGrp="1"/>
          </p:cNvSpPr>
          <p:nvPr>
            <p:ph type="title"/>
          </p:nvPr>
        </p:nvSpPr>
        <p:spPr>
          <a:xfrm>
            <a:off x="186286" y="57656"/>
            <a:ext cx="8794113" cy="235521"/>
          </a:xfrm>
        </p:spPr>
        <p:txBody>
          <a:bodyPr>
            <a:normAutofit fontScale="90000"/>
          </a:bodyPr>
          <a:lstStyle/>
          <a:p>
            <a:pPr marL="233241" indent="-233241">
              <a:defRPr/>
            </a:pPr>
            <a:r>
              <a:rPr lang="en-US" sz="2000" b="1" dirty="0" smtClean="0"/>
              <a:t>HRVCA map of village – </a:t>
            </a:r>
            <a:r>
              <a:rPr lang="en-US" sz="2000" b="1" dirty="0" err="1" smtClean="0"/>
              <a:t>Nimi</a:t>
            </a:r>
            <a:endParaRPr lang="en-US" sz="20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SAMASTIPUR DISTRICT</a:t>
            </a:r>
            <a:br>
              <a:rPr lang="en-US" sz="2000" b="1" dirty="0" smtClean="0"/>
            </a:br>
            <a:r>
              <a:rPr lang="en-US" sz="2000" b="1" dirty="0" smtClean="0"/>
              <a:t>Block: </a:t>
            </a:r>
            <a:r>
              <a:rPr lang="en-US" sz="2000" b="1" dirty="0" err="1" smtClean="0"/>
              <a:t>Hasanpur</a:t>
            </a:r>
            <a:r>
              <a:rPr lang="en-US" sz="2000" b="1" dirty="0" smtClean="0"/>
              <a:t>, G.P. – </a:t>
            </a:r>
            <a:r>
              <a:rPr lang="en-US" sz="2000" b="1" dirty="0" err="1" smtClean="0"/>
              <a:t>Bhatwan</a:t>
            </a:r>
            <a:r>
              <a:rPr lang="en-US" sz="2000" b="1" dirty="0" smtClean="0"/>
              <a:t>, Village – </a:t>
            </a:r>
            <a:r>
              <a:rPr lang="en-US" sz="2000" b="1" dirty="0" err="1" smtClean="0"/>
              <a:t>Sirsia</a:t>
            </a:r>
            <a:endParaRPr lang="en-US" sz="2000" b="1" dirty="0"/>
          </a:p>
        </p:txBody>
      </p:sp>
      <p:sp>
        <p:nvSpPr>
          <p:cNvPr id="8" name="McK Footnote"/>
          <p:cNvSpPr>
            <a:spLocks noChangeArrowheads="1"/>
          </p:cNvSpPr>
          <p:nvPr>
            <p:custDataLst>
              <p:tags r:id="rId1"/>
            </p:custDataLst>
          </p:nvPr>
        </p:nvSpPr>
        <p:spPr bwMode="auto">
          <a:xfrm>
            <a:off x="38877" y="4778573"/>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sp>
        <p:nvSpPr>
          <p:cNvPr id="9" name="Content Placeholder 4"/>
          <p:cNvSpPr txBox="1">
            <a:spLocks/>
          </p:cNvSpPr>
          <p:nvPr/>
        </p:nvSpPr>
        <p:spPr bwMode="auto">
          <a:xfrm>
            <a:off x="2994046" y="3011971"/>
            <a:ext cx="5862758" cy="18466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3241" indent="-233241" defTabSz="910092" eaLnBrk="0" fontAlgn="base" hangingPunct="0">
              <a:spcBef>
                <a:spcPct val="0"/>
              </a:spcBef>
              <a:spcAft>
                <a:spcPct val="0"/>
              </a:spcAft>
              <a:buSzPct val="120000"/>
              <a:defRPr/>
            </a:pPr>
            <a:r>
              <a:rPr lang="en-US" sz="1200" b="1" kern="0" dirty="0" smtClean="0">
                <a:solidFill>
                  <a:srgbClr val="FF0000"/>
                </a:solidFill>
                <a:latin typeface="+mj-lt"/>
                <a:ea typeface="Calibri" pitchFamily="34" charset="0"/>
              </a:rPr>
              <a:t>Key hazards and vulnerabilities</a:t>
            </a:r>
          </a:p>
          <a:p>
            <a:pPr marL="539369" lvl="1" indent="-233241" defTabSz="910092" eaLnBrk="0" fontAlgn="base" hangingPunct="0">
              <a:spcBef>
                <a:spcPct val="0"/>
              </a:spcBef>
              <a:spcAft>
                <a:spcPct val="0"/>
              </a:spcAft>
              <a:buSzPct val="120000"/>
              <a:buFont typeface="+mj-lt"/>
              <a:buAutoNum type="arabicPeriod"/>
              <a:defRPr/>
            </a:pPr>
            <a:r>
              <a:rPr lang="en-US" sz="1200" kern="0" dirty="0" smtClean="0">
                <a:latin typeface="+mj-lt"/>
                <a:ea typeface="Calibri" pitchFamily="34" charset="0"/>
              </a:rPr>
              <a:t>Flood prone (inside the embankment) – rivers </a:t>
            </a:r>
            <a:r>
              <a:rPr lang="en-US" sz="1200" kern="0" dirty="0" err="1" smtClean="0">
                <a:latin typeface="+mj-lt"/>
                <a:ea typeface="Calibri" pitchFamily="34" charset="0"/>
              </a:rPr>
              <a:t>Kosi</a:t>
            </a:r>
            <a:r>
              <a:rPr lang="en-US" sz="1200" kern="0" dirty="0" smtClean="0">
                <a:latin typeface="+mj-lt"/>
                <a:ea typeface="Calibri" pitchFamily="34" charset="0"/>
              </a:rPr>
              <a:t> and </a:t>
            </a:r>
            <a:r>
              <a:rPr lang="en-US" sz="1200" kern="0" dirty="0" err="1" smtClean="0">
                <a:latin typeface="+mj-lt"/>
                <a:ea typeface="Calibri" pitchFamily="34" charset="0"/>
              </a:rPr>
              <a:t>Kareh</a:t>
            </a:r>
            <a:r>
              <a:rPr lang="en-US" sz="1200" kern="0" dirty="0" smtClean="0">
                <a:latin typeface="+mj-lt"/>
                <a:ea typeface="Calibri" pitchFamily="34" charset="0"/>
              </a:rPr>
              <a:t>/</a:t>
            </a:r>
            <a:r>
              <a:rPr lang="en-US" sz="1200" kern="0" dirty="0" err="1" smtClean="0">
                <a:latin typeface="+mj-lt"/>
                <a:ea typeface="Calibri" pitchFamily="34" charset="0"/>
              </a:rPr>
              <a:t>Bagmati</a:t>
            </a:r>
            <a:endParaRPr lang="en-US" sz="1200" kern="0" dirty="0" smtClean="0">
              <a:latin typeface="+mj-lt"/>
              <a:ea typeface="Calibri" pitchFamily="34" charset="0"/>
            </a:endParaRPr>
          </a:p>
          <a:p>
            <a:pPr marL="539369" lvl="1" indent="-233241" defTabSz="910092" eaLnBrk="0" fontAlgn="base" hangingPunct="0">
              <a:spcBef>
                <a:spcPct val="0"/>
              </a:spcBef>
              <a:spcAft>
                <a:spcPct val="0"/>
              </a:spcAft>
              <a:buSzPct val="120000"/>
              <a:buFont typeface="+mj-lt"/>
              <a:buAutoNum type="arabicPeriod"/>
              <a:defRPr/>
            </a:pPr>
            <a:r>
              <a:rPr lang="en-US" sz="1200" kern="0" dirty="0" smtClean="0">
                <a:latin typeface="+mj-lt"/>
                <a:ea typeface="Calibri" pitchFamily="34" charset="0"/>
              </a:rPr>
              <a:t>Floods in every monsoon (embankment not completed (Western embankment of river </a:t>
            </a:r>
            <a:r>
              <a:rPr lang="en-US" sz="1200" kern="0" dirty="0" err="1" smtClean="0">
                <a:latin typeface="+mj-lt"/>
                <a:ea typeface="Calibri" pitchFamily="34" charset="0"/>
              </a:rPr>
              <a:t>Kosi</a:t>
            </a:r>
            <a:r>
              <a:rPr lang="en-US" sz="1200" kern="0" dirty="0" smtClean="0">
                <a:latin typeface="+mj-lt"/>
                <a:ea typeface="Calibri" pitchFamily="34" charset="0"/>
              </a:rPr>
              <a:t> to meet the Waterways embankment)</a:t>
            </a:r>
          </a:p>
          <a:p>
            <a:pPr marL="539369" lvl="1" indent="-233241" defTabSz="910092" eaLnBrk="0" hangingPunct="0">
              <a:buSzPct val="120000"/>
              <a:buFont typeface="+mj-lt"/>
              <a:buAutoNum type="arabicPeriod"/>
              <a:defRPr/>
            </a:pPr>
            <a:r>
              <a:rPr lang="en-US" sz="1200" kern="0" dirty="0" smtClean="0">
                <a:ea typeface="Calibri" pitchFamily="34" charset="0"/>
              </a:rPr>
              <a:t>Most population lives b/w river and embankment (all SC, and </a:t>
            </a:r>
            <a:r>
              <a:rPr lang="en-US" sz="1200" kern="0" dirty="0" err="1" smtClean="0">
                <a:ea typeface="Calibri" pitchFamily="34" charset="0"/>
              </a:rPr>
              <a:t>labours</a:t>
            </a:r>
            <a:r>
              <a:rPr lang="en-US" sz="1200" kern="0" dirty="0" smtClean="0">
                <a:ea typeface="Calibri" pitchFamily="34" charset="0"/>
              </a:rPr>
              <a:t>), and few on the embankment (EBC) in thatched houses</a:t>
            </a:r>
          </a:p>
          <a:p>
            <a:pPr marL="539369" lvl="1" indent="-233241" defTabSz="910092" eaLnBrk="0" fontAlgn="base" hangingPunct="0">
              <a:spcBef>
                <a:spcPct val="0"/>
              </a:spcBef>
              <a:spcAft>
                <a:spcPct val="0"/>
              </a:spcAft>
              <a:buSzPct val="120000"/>
              <a:buFont typeface="+mj-lt"/>
              <a:buAutoNum type="arabicPeriod"/>
              <a:defRPr/>
            </a:pPr>
            <a:r>
              <a:rPr lang="en-US" sz="1200" kern="0" dirty="0" smtClean="0">
                <a:latin typeface="+mj-lt"/>
                <a:ea typeface="Calibri" pitchFamily="34" charset="0"/>
              </a:rPr>
              <a:t>Agriculture land inundated during monsoon (June-Aug/Sept)</a:t>
            </a:r>
          </a:p>
          <a:p>
            <a:pPr marL="539369" lvl="1" indent="-233241" defTabSz="910092" eaLnBrk="0" fontAlgn="base" hangingPunct="0">
              <a:spcBef>
                <a:spcPct val="0"/>
              </a:spcBef>
              <a:spcAft>
                <a:spcPct val="0"/>
              </a:spcAft>
              <a:buSzPct val="120000"/>
              <a:buFont typeface="+mj-lt"/>
              <a:buAutoNum type="arabicPeriod"/>
              <a:defRPr/>
            </a:pPr>
            <a:r>
              <a:rPr lang="en-US" sz="1200" kern="0" dirty="0" smtClean="0">
                <a:latin typeface="+mj-lt"/>
                <a:ea typeface="Calibri" pitchFamily="34" charset="0"/>
              </a:rPr>
              <a:t>Migration and daily wage </a:t>
            </a:r>
            <a:r>
              <a:rPr lang="en-US" sz="1200" kern="0" dirty="0" err="1" smtClean="0">
                <a:latin typeface="+mj-lt"/>
                <a:ea typeface="Calibri" pitchFamily="34" charset="0"/>
              </a:rPr>
              <a:t>labour</a:t>
            </a:r>
            <a:r>
              <a:rPr lang="en-US" sz="1200" kern="0" dirty="0" smtClean="0">
                <a:latin typeface="+mj-lt"/>
                <a:ea typeface="Calibri" pitchFamily="34" charset="0"/>
              </a:rPr>
              <a:t> (50% HH)</a:t>
            </a:r>
          </a:p>
          <a:p>
            <a:pPr marL="539369" lvl="1" indent="-233241" defTabSz="910092" eaLnBrk="0" fontAlgn="base" hangingPunct="0">
              <a:spcBef>
                <a:spcPct val="0"/>
              </a:spcBef>
              <a:spcAft>
                <a:spcPct val="0"/>
              </a:spcAft>
              <a:buSzPct val="120000"/>
              <a:buFont typeface="+mj-lt"/>
              <a:buAutoNum type="arabicPeriod"/>
              <a:defRPr/>
            </a:pPr>
            <a:r>
              <a:rPr lang="en-US" sz="1200" kern="0" dirty="0" err="1" smtClean="0">
                <a:latin typeface="+mj-lt"/>
                <a:ea typeface="Calibri" pitchFamily="34" charset="0"/>
              </a:rPr>
              <a:t>Kaccha</a:t>
            </a:r>
            <a:r>
              <a:rPr lang="en-US" sz="1200" kern="0" dirty="0" smtClean="0">
                <a:latin typeface="+mj-lt"/>
                <a:ea typeface="Calibri" pitchFamily="34" charset="0"/>
              </a:rPr>
              <a:t> houses – 790 HH (100% HH use firewood for cooking)</a:t>
            </a:r>
          </a:p>
          <a:p>
            <a:pPr marL="539369" lvl="1" indent="-233241" defTabSz="910092" eaLnBrk="0" fontAlgn="base" hangingPunct="0">
              <a:spcBef>
                <a:spcPct val="0"/>
              </a:spcBef>
              <a:spcAft>
                <a:spcPct val="0"/>
              </a:spcAft>
              <a:buSzPct val="120000"/>
              <a:buFont typeface="+mj-lt"/>
              <a:buAutoNum type="arabicPeriod"/>
              <a:defRPr/>
            </a:pPr>
            <a:r>
              <a:rPr lang="en-US" sz="1200" kern="0" dirty="0" smtClean="0">
                <a:latin typeface="+mj-lt"/>
                <a:ea typeface="Calibri" pitchFamily="34" charset="0"/>
              </a:rPr>
              <a:t>Fire in June 2015, more than 40 houses affected</a:t>
            </a:r>
          </a:p>
        </p:txBody>
      </p:sp>
      <p:sp>
        <p:nvSpPr>
          <p:cNvPr id="14" name="TextBox 13"/>
          <p:cNvSpPr txBox="1"/>
          <p:nvPr/>
        </p:nvSpPr>
        <p:spPr>
          <a:xfrm>
            <a:off x="83557" y="3237556"/>
            <a:ext cx="3202932" cy="740538"/>
          </a:xfrm>
          <a:prstGeom prst="rect">
            <a:avLst/>
          </a:prstGeom>
          <a:noFill/>
        </p:spPr>
        <p:txBody>
          <a:bodyPr wrap="square" lIns="93296" tIns="46648" rIns="93296" bIns="46648" rtlCol="0">
            <a:spAutoFit/>
          </a:bodyPr>
          <a:lstStyle/>
          <a:p>
            <a:r>
              <a:rPr lang="en-US" sz="1400" b="1" dirty="0" smtClean="0">
                <a:solidFill>
                  <a:srgbClr val="002060"/>
                </a:solidFill>
              </a:rPr>
              <a:t>GPS location of village </a:t>
            </a:r>
            <a:r>
              <a:rPr lang="en-US" sz="1400" b="1" dirty="0" err="1" smtClean="0">
                <a:solidFill>
                  <a:srgbClr val="002060"/>
                </a:solidFill>
              </a:rPr>
              <a:t>Sirsia</a:t>
            </a:r>
            <a:endParaRPr lang="en-US" sz="1400" b="1" dirty="0" smtClean="0">
              <a:solidFill>
                <a:srgbClr val="002060"/>
              </a:solidFill>
            </a:endParaRPr>
          </a:p>
          <a:p>
            <a:r>
              <a:rPr lang="en-US" sz="1400" b="1" dirty="0" smtClean="0">
                <a:solidFill>
                  <a:srgbClr val="002060"/>
                </a:solidFill>
              </a:rPr>
              <a:t>Lat.      = 25.772057</a:t>
            </a:r>
          </a:p>
          <a:p>
            <a:r>
              <a:rPr lang="en-US" sz="1400" b="1" dirty="0" smtClean="0">
                <a:solidFill>
                  <a:srgbClr val="002060"/>
                </a:solidFill>
              </a:rPr>
              <a:t>Long.  = 86.234902</a:t>
            </a:r>
            <a:endParaRPr lang="en-US" sz="1400" b="1" dirty="0">
              <a:solidFill>
                <a:srgbClr val="002060"/>
              </a:solidFill>
            </a:endParaRPr>
          </a:p>
        </p:txBody>
      </p:sp>
      <p:pic>
        <p:nvPicPr>
          <p:cNvPr id="443394" name="Picture 2" descr="D:\CDDMASS\BSDMA\District processes\Samastipur\HRVCA pics\Sirsiya\IMG_20151102_152031.jpg"/>
          <p:cNvPicPr>
            <a:picLocks noChangeAspect="1" noChangeArrowheads="1"/>
          </p:cNvPicPr>
          <p:nvPr/>
        </p:nvPicPr>
        <p:blipFill>
          <a:blip r:embed="rId3" cstate="email"/>
          <a:srcRect/>
          <a:stretch>
            <a:fillRect/>
          </a:stretch>
        </p:blipFill>
        <p:spPr bwMode="auto">
          <a:xfrm>
            <a:off x="186184" y="553500"/>
            <a:ext cx="4214907" cy="2370745"/>
          </a:xfrm>
          <a:prstGeom prst="rect">
            <a:avLst/>
          </a:prstGeom>
          <a:noFill/>
        </p:spPr>
      </p:pic>
      <p:pic>
        <p:nvPicPr>
          <p:cNvPr id="443395" name="Picture 3" descr="D:\CDDMASS\BSDMA\District processes\Samastipur\HRVCA pics\Sirsiya\IMG_20151102_151958.jpg"/>
          <p:cNvPicPr>
            <a:picLocks noChangeAspect="1" noChangeArrowheads="1"/>
          </p:cNvPicPr>
          <p:nvPr/>
        </p:nvPicPr>
        <p:blipFill>
          <a:blip r:embed="rId4" cstate="email"/>
          <a:srcRect/>
          <a:stretch>
            <a:fillRect/>
          </a:stretch>
        </p:blipFill>
        <p:spPr bwMode="auto">
          <a:xfrm>
            <a:off x="4507823" y="550888"/>
            <a:ext cx="4251501" cy="2391329"/>
          </a:xfrm>
          <a:prstGeom prst="rect">
            <a:avLst/>
          </a:prstGeom>
          <a:noFill/>
        </p:spPr>
      </p:pic>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6286" y="57656"/>
            <a:ext cx="8794113" cy="235521"/>
          </a:xfrm>
        </p:spPr>
        <p:txBody>
          <a:bodyPr>
            <a:normAutofit fontScale="90000"/>
          </a:bodyPr>
          <a:lstStyle/>
          <a:p>
            <a:pPr marL="233241" indent="-233241">
              <a:defRPr/>
            </a:pPr>
            <a:r>
              <a:rPr lang="en-US" sz="2000" b="1" dirty="0" smtClean="0"/>
              <a:t>HRVCA map of village – </a:t>
            </a:r>
            <a:r>
              <a:rPr lang="en-US" sz="2000" b="1" dirty="0" err="1" smtClean="0"/>
              <a:t>Sirsia</a:t>
            </a:r>
            <a:endParaRPr lang="en-US" sz="2000" b="1" dirty="0"/>
          </a:p>
        </p:txBody>
      </p:sp>
      <p:pic>
        <p:nvPicPr>
          <p:cNvPr id="445441" name="Picture 1" descr="D:\CDDMASS\BSDMA\District processes\Samastipur\HRVCA pics\Sirsiya\IMG_20151103_123227.jpg"/>
          <p:cNvPicPr>
            <a:picLocks noChangeAspect="1" noChangeArrowheads="1"/>
          </p:cNvPicPr>
          <p:nvPr/>
        </p:nvPicPr>
        <p:blipFill>
          <a:blip r:embed="rId2" cstate="email"/>
          <a:srcRect/>
          <a:stretch>
            <a:fillRect/>
          </a:stretch>
        </p:blipFill>
        <p:spPr bwMode="auto">
          <a:xfrm>
            <a:off x="760995" y="416262"/>
            <a:ext cx="6995680" cy="471368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SAMASTIPUR DISTRICT</a:t>
            </a:r>
            <a:br>
              <a:rPr lang="en-US" sz="2000" b="1" dirty="0" smtClean="0"/>
            </a:br>
            <a:r>
              <a:rPr lang="en-US" sz="2000" b="1" dirty="0" smtClean="0"/>
              <a:t>Block: </a:t>
            </a:r>
            <a:r>
              <a:rPr lang="en-US" sz="2000" b="1" dirty="0" err="1" smtClean="0"/>
              <a:t>Kalyanpur</a:t>
            </a:r>
            <a:r>
              <a:rPr lang="en-US" sz="2000" b="1" dirty="0" smtClean="0"/>
              <a:t>, G.P. – </a:t>
            </a:r>
            <a:r>
              <a:rPr lang="en-US" sz="2000" b="1" dirty="0" err="1" smtClean="0"/>
              <a:t>Kalaunjar</a:t>
            </a:r>
            <a:r>
              <a:rPr lang="en-US" sz="2000" b="1" dirty="0" smtClean="0"/>
              <a:t>, Village – </a:t>
            </a:r>
            <a:r>
              <a:rPr lang="en-US" sz="2000" b="1" dirty="0" err="1" smtClean="0"/>
              <a:t>Gangaura</a:t>
            </a:r>
            <a:endParaRPr lang="en-US" sz="2000" b="1" dirty="0"/>
          </a:p>
        </p:txBody>
      </p:sp>
      <p:sp>
        <p:nvSpPr>
          <p:cNvPr id="8" name="McK Footnote"/>
          <p:cNvSpPr>
            <a:spLocks noChangeArrowheads="1"/>
          </p:cNvSpPr>
          <p:nvPr>
            <p:custDataLst>
              <p:tags r:id="rId1"/>
            </p:custDataLst>
          </p:nvPr>
        </p:nvSpPr>
        <p:spPr bwMode="auto">
          <a:xfrm>
            <a:off x="38877" y="4705350"/>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sp>
        <p:nvSpPr>
          <p:cNvPr id="9" name="Content Placeholder 4"/>
          <p:cNvSpPr txBox="1">
            <a:spLocks/>
          </p:cNvSpPr>
          <p:nvPr/>
        </p:nvSpPr>
        <p:spPr bwMode="auto">
          <a:xfrm>
            <a:off x="2994046" y="3011971"/>
            <a:ext cx="5862758" cy="15081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3241" indent="-233241" defTabSz="910092" eaLnBrk="0" fontAlgn="base" hangingPunct="0">
              <a:spcBef>
                <a:spcPct val="0"/>
              </a:spcBef>
              <a:spcAft>
                <a:spcPct val="0"/>
              </a:spcAft>
              <a:buSzPct val="120000"/>
              <a:defRPr/>
            </a:pPr>
            <a:r>
              <a:rPr lang="en-US" sz="1400" b="1" kern="0" dirty="0" smtClean="0">
                <a:solidFill>
                  <a:srgbClr val="FF0000"/>
                </a:solidFill>
                <a:latin typeface="+mj-lt"/>
                <a:ea typeface="Calibri" pitchFamily="34" charset="0"/>
              </a:rPr>
              <a:t>Key hazards and vulnerabilities</a:t>
            </a:r>
          </a:p>
          <a:p>
            <a:pPr marL="539369" lvl="1" indent="-233241" defTabSz="910092" eaLnBrk="0" fontAlgn="base" hangingPunct="0">
              <a:spcBef>
                <a:spcPct val="0"/>
              </a:spcBef>
              <a:spcAft>
                <a:spcPct val="0"/>
              </a:spcAft>
              <a:buSzPct val="120000"/>
              <a:buFont typeface="+mj-lt"/>
              <a:buAutoNum type="arabicPeriod"/>
              <a:defRPr/>
            </a:pPr>
            <a:r>
              <a:rPr lang="en-US" sz="1400" kern="0" dirty="0" smtClean="0">
                <a:latin typeface="+mj-lt"/>
                <a:ea typeface="Calibri" pitchFamily="34" charset="0"/>
              </a:rPr>
              <a:t>Erosion of the embankment and the village land</a:t>
            </a:r>
          </a:p>
          <a:p>
            <a:pPr marL="539369" lvl="1" indent="-233241" defTabSz="910092" eaLnBrk="0" fontAlgn="base" hangingPunct="0">
              <a:spcBef>
                <a:spcPct val="0"/>
              </a:spcBef>
              <a:spcAft>
                <a:spcPct val="0"/>
              </a:spcAft>
              <a:buSzPct val="120000"/>
              <a:buFont typeface="+mj-lt"/>
              <a:buAutoNum type="arabicPeriod"/>
              <a:defRPr/>
            </a:pPr>
            <a:r>
              <a:rPr lang="en-US" sz="1400" kern="0" dirty="0" err="1" smtClean="0">
                <a:latin typeface="+mj-lt"/>
                <a:ea typeface="Calibri" pitchFamily="34" charset="0"/>
              </a:rPr>
              <a:t>Bagmati</a:t>
            </a:r>
            <a:r>
              <a:rPr lang="en-US" sz="1400" kern="0" dirty="0" smtClean="0">
                <a:latin typeface="+mj-lt"/>
                <a:ea typeface="Calibri" pitchFamily="34" charset="0"/>
              </a:rPr>
              <a:t> river changing its course year by year</a:t>
            </a:r>
          </a:p>
          <a:p>
            <a:pPr marL="539369" lvl="1" indent="-233241" defTabSz="910092" eaLnBrk="0" fontAlgn="base" hangingPunct="0">
              <a:spcBef>
                <a:spcPct val="0"/>
              </a:spcBef>
              <a:spcAft>
                <a:spcPct val="0"/>
              </a:spcAft>
              <a:buSzPct val="120000"/>
              <a:buFont typeface="+mj-lt"/>
              <a:buAutoNum type="arabicPeriod"/>
              <a:defRPr/>
            </a:pPr>
            <a:r>
              <a:rPr lang="en-US" sz="1400" kern="0" dirty="0" smtClean="0">
                <a:latin typeface="+mj-lt"/>
                <a:ea typeface="Calibri" pitchFamily="34" charset="0"/>
              </a:rPr>
              <a:t>Fire hazards (90% houses are thatched houses)</a:t>
            </a:r>
          </a:p>
          <a:p>
            <a:pPr marL="539369" lvl="1" indent="-233241" defTabSz="910092" eaLnBrk="0" fontAlgn="base" hangingPunct="0">
              <a:spcBef>
                <a:spcPct val="0"/>
              </a:spcBef>
              <a:spcAft>
                <a:spcPct val="0"/>
              </a:spcAft>
              <a:buSzPct val="120000"/>
              <a:buFont typeface="+mj-lt"/>
              <a:buAutoNum type="arabicPeriod"/>
              <a:defRPr/>
            </a:pPr>
            <a:r>
              <a:rPr lang="en-US" sz="1400" kern="0" dirty="0" smtClean="0">
                <a:latin typeface="+mj-lt"/>
                <a:ea typeface="Calibri" pitchFamily="34" charset="0"/>
              </a:rPr>
              <a:t>Accessibility disturbed during monsoon</a:t>
            </a:r>
          </a:p>
          <a:p>
            <a:pPr marL="539369" lvl="1" indent="-233241" defTabSz="910092" eaLnBrk="0" fontAlgn="base" hangingPunct="0">
              <a:spcBef>
                <a:spcPct val="0"/>
              </a:spcBef>
              <a:spcAft>
                <a:spcPct val="0"/>
              </a:spcAft>
              <a:buSzPct val="120000"/>
              <a:buFont typeface="+mj-lt"/>
              <a:buAutoNum type="arabicPeriod"/>
              <a:defRPr/>
            </a:pPr>
            <a:r>
              <a:rPr lang="en-US" sz="1400" kern="0" dirty="0" smtClean="0">
                <a:latin typeface="+mj-lt"/>
                <a:ea typeface="Calibri" pitchFamily="34" charset="0"/>
              </a:rPr>
              <a:t>Diseases – Malaria, Typhoid, </a:t>
            </a:r>
            <a:r>
              <a:rPr lang="en-US" sz="1400" kern="0" dirty="0" err="1" smtClean="0">
                <a:latin typeface="+mj-lt"/>
                <a:ea typeface="Calibri" pitchFamily="34" charset="0"/>
              </a:rPr>
              <a:t>Diarhea</a:t>
            </a:r>
            <a:r>
              <a:rPr lang="en-US" sz="1400" kern="0" dirty="0" smtClean="0">
                <a:latin typeface="+mj-lt"/>
                <a:ea typeface="Calibri" pitchFamily="34" charset="0"/>
              </a:rPr>
              <a:t> etc. (WASH issues)</a:t>
            </a:r>
          </a:p>
          <a:p>
            <a:pPr marL="539369" lvl="1" indent="-233241" defTabSz="910092" eaLnBrk="0" fontAlgn="base" hangingPunct="0">
              <a:spcBef>
                <a:spcPct val="0"/>
              </a:spcBef>
              <a:spcAft>
                <a:spcPct val="0"/>
              </a:spcAft>
              <a:buSzPct val="120000"/>
              <a:buFont typeface="+mj-lt"/>
              <a:buAutoNum type="arabicPeriod"/>
              <a:defRPr/>
            </a:pPr>
            <a:endParaRPr lang="en-US" sz="1400" kern="0" dirty="0" smtClean="0">
              <a:latin typeface="+mj-lt"/>
              <a:ea typeface="Calibri" pitchFamily="34" charset="0"/>
            </a:endParaRPr>
          </a:p>
        </p:txBody>
      </p:sp>
      <p:graphicFrame>
        <p:nvGraphicFramePr>
          <p:cNvPr id="10" name="Table 9"/>
          <p:cNvGraphicFramePr>
            <a:graphicFrameLocks noGrp="1"/>
          </p:cNvGraphicFramePr>
          <p:nvPr/>
        </p:nvGraphicFramePr>
        <p:xfrm>
          <a:off x="632747" y="2704559"/>
          <a:ext cx="8441622" cy="256568"/>
        </p:xfrm>
        <a:graphic>
          <a:graphicData uri="http://schemas.openxmlformats.org/drawingml/2006/table">
            <a:tbl>
              <a:tblPr/>
              <a:tblGrid>
                <a:gridCol w="3964990">
                  <a:extLst>
                    <a:ext uri="{9D8B030D-6E8A-4147-A177-3AD203B41FA5}">
                      <a16:colId xmlns:a16="http://schemas.microsoft.com/office/drawing/2014/main" xmlns="" val="20000"/>
                    </a:ext>
                  </a:extLst>
                </a:gridCol>
                <a:gridCol w="357183">
                  <a:extLst>
                    <a:ext uri="{9D8B030D-6E8A-4147-A177-3AD203B41FA5}">
                      <a16:colId xmlns:a16="http://schemas.microsoft.com/office/drawing/2014/main" xmlns="" val="20001"/>
                    </a:ext>
                  </a:extLst>
                </a:gridCol>
                <a:gridCol w="4119449">
                  <a:extLst>
                    <a:ext uri="{9D8B030D-6E8A-4147-A177-3AD203B41FA5}">
                      <a16:colId xmlns:a16="http://schemas.microsoft.com/office/drawing/2014/main" xmlns="" val="20002"/>
                    </a:ext>
                  </a:extLst>
                </a:gridCol>
              </a:tblGrid>
              <a:tr h="256568">
                <a:tc>
                  <a:txBody>
                    <a:bodyPr/>
                    <a:lstStyle/>
                    <a:p>
                      <a:pPr marL="0" marR="0" algn="ctr">
                        <a:spcBef>
                          <a:spcPts val="600"/>
                        </a:spcBef>
                        <a:spcAft>
                          <a:spcPts val="0"/>
                        </a:spcAft>
                      </a:pPr>
                      <a:r>
                        <a:rPr lang="en-US" sz="800" b="1" dirty="0">
                          <a:latin typeface="Times New Roman"/>
                          <a:ea typeface="Calibri"/>
                          <a:cs typeface="Mangal"/>
                        </a:rPr>
                        <a:t>HRVCA and PRA is carried on at </a:t>
                      </a:r>
                      <a:r>
                        <a:rPr lang="en-US" sz="800" b="1" dirty="0" err="1">
                          <a:latin typeface="Times New Roman"/>
                          <a:ea typeface="Calibri"/>
                          <a:cs typeface="Mangal"/>
                        </a:rPr>
                        <a:t>Gangoura</a:t>
                      </a:r>
                      <a:r>
                        <a:rPr lang="en-US" sz="800" b="1" dirty="0">
                          <a:latin typeface="Times New Roman"/>
                          <a:ea typeface="Calibri"/>
                          <a:cs typeface="Mangal"/>
                        </a:rPr>
                        <a:t> Village</a:t>
                      </a:r>
                      <a:endParaRPr lang="en-US" sz="800" dirty="0">
                        <a:latin typeface="Calibri"/>
                        <a:ea typeface="Calibri"/>
                        <a:cs typeface="Mangal"/>
                      </a:endParaRPr>
                    </a:p>
                  </a:txBody>
                  <a:tcPr marL="68445" marR="6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pPr>
                      <a:endParaRPr lang="en-US" sz="800">
                        <a:latin typeface="Calibri"/>
                        <a:ea typeface="Calibri"/>
                        <a:cs typeface="Mangal"/>
                      </a:endParaRPr>
                    </a:p>
                  </a:txBody>
                  <a:tcPr marL="68445" marR="6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600"/>
                        </a:spcBef>
                        <a:spcAft>
                          <a:spcPts val="0"/>
                        </a:spcAft>
                      </a:pPr>
                      <a:r>
                        <a:rPr lang="en-US" sz="800" b="1" dirty="0" err="1">
                          <a:latin typeface="Times New Roman"/>
                          <a:ea typeface="Calibri"/>
                          <a:cs typeface="Mangal"/>
                        </a:rPr>
                        <a:t>Enbankment</a:t>
                      </a:r>
                      <a:r>
                        <a:rPr lang="en-US" sz="800" b="1" dirty="0">
                          <a:latin typeface="Times New Roman"/>
                          <a:ea typeface="Calibri"/>
                          <a:cs typeface="Mangal"/>
                        </a:rPr>
                        <a:t> erosion and River changing its way at </a:t>
                      </a:r>
                      <a:r>
                        <a:rPr lang="en-US" sz="800" b="1" dirty="0" err="1">
                          <a:latin typeface="Times New Roman"/>
                          <a:ea typeface="Calibri"/>
                          <a:cs typeface="Mangal"/>
                        </a:rPr>
                        <a:t>Gangoura</a:t>
                      </a:r>
                      <a:r>
                        <a:rPr lang="en-US" sz="800" b="1" dirty="0">
                          <a:latin typeface="Times New Roman"/>
                          <a:ea typeface="Calibri"/>
                          <a:cs typeface="Mangal"/>
                        </a:rPr>
                        <a:t> Village</a:t>
                      </a:r>
                      <a:endParaRPr lang="en-US" sz="800" dirty="0">
                        <a:latin typeface="Calibri"/>
                        <a:ea typeface="Calibri"/>
                        <a:cs typeface="Mangal"/>
                      </a:endParaRPr>
                    </a:p>
                  </a:txBody>
                  <a:tcPr marL="68445" marR="6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444418" name="Picture 7" descr="DSC00229"/>
          <p:cNvPicPr>
            <a:picLocks noChangeAspect="1" noChangeArrowheads="1"/>
          </p:cNvPicPr>
          <p:nvPr/>
        </p:nvPicPr>
        <p:blipFill>
          <a:blip r:embed="rId3" cstate="email"/>
          <a:srcRect/>
          <a:stretch>
            <a:fillRect/>
          </a:stretch>
        </p:blipFill>
        <p:spPr bwMode="auto">
          <a:xfrm>
            <a:off x="835552" y="604282"/>
            <a:ext cx="3630425" cy="2041994"/>
          </a:xfrm>
          <a:prstGeom prst="rect">
            <a:avLst/>
          </a:prstGeom>
          <a:noFill/>
          <a:ln w="9525">
            <a:solidFill>
              <a:srgbClr val="FF0000"/>
            </a:solidFill>
            <a:miter lim="800000"/>
            <a:headEnd/>
            <a:tailEnd/>
          </a:ln>
        </p:spPr>
      </p:pic>
      <p:pic>
        <p:nvPicPr>
          <p:cNvPr id="444417" name="Picture 9" descr="DSC00234"/>
          <p:cNvPicPr>
            <a:picLocks noChangeAspect="1" noChangeArrowheads="1"/>
          </p:cNvPicPr>
          <p:nvPr/>
        </p:nvPicPr>
        <p:blipFill>
          <a:blip r:embed="rId4" cstate="email"/>
          <a:srcRect/>
          <a:stretch>
            <a:fillRect/>
          </a:stretch>
        </p:blipFill>
        <p:spPr bwMode="auto">
          <a:xfrm>
            <a:off x="5055062" y="541623"/>
            <a:ext cx="3899222" cy="2125552"/>
          </a:xfrm>
          <a:prstGeom prst="rect">
            <a:avLst/>
          </a:prstGeom>
          <a:noFill/>
          <a:ln w="9525">
            <a:solidFill>
              <a:srgbClr val="FF0000"/>
            </a:solidFill>
            <a:miter lim="800000"/>
            <a:headEnd/>
            <a:tailEnd/>
          </a:ln>
        </p:spPr>
      </p:pic>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42899"/>
          </a:xfrm>
        </p:spPr>
        <p:txBody>
          <a:bodyPr>
            <a:normAutofit fontScale="92500" lnSpcReduction="20000"/>
          </a:bodyPr>
          <a:lstStyle/>
          <a:p>
            <a:pPr algn="ctr">
              <a:buNone/>
            </a:pPr>
            <a:r>
              <a:rPr lang="en-IN" sz="2000" b="1" dirty="0" err="1" smtClean="0">
                <a:solidFill>
                  <a:srgbClr val="002060"/>
                </a:solidFill>
                <a:latin typeface="Arial" pitchFamily="34" charset="0"/>
                <a:cs typeface="Arial" pitchFamily="34" charset="0"/>
              </a:rPr>
              <a:t>Nawada</a:t>
            </a:r>
            <a:r>
              <a:rPr lang="en-IN" sz="2000" b="1" dirty="0" smtClean="0">
                <a:solidFill>
                  <a:srgbClr val="002060"/>
                </a:solidFill>
                <a:latin typeface="Arial" pitchFamily="34" charset="0"/>
                <a:cs typeface="Arial" pitchFamily="34" charset="0"/>
              </a:rPr>
              <a:t> district</a:t>
            </a:r>
            <a:endParaRPr lang="en-IN" sz="2000" dirty="0" smtClean="0">
              <a:solidFill>
                <a:srgbClr val="002060"/>
              </a:solidFill>
              <a:latin typeface="Arial" pitchFamily="34" charset="0"/>
              <a:cs typeface="Arial" pitchFamily="34" charset="0"/>
            </a:endParaRPr>
          </a:p>
        </p:txBody>
      </p:sp>
      <p:sp>
        <p:nvSpPr>
          <p:cNvPr id="4" name="Content Placeholder 4"/>
          <p:cNvSpPr txBox="1">
            <a:spLocks/>
          </p:cNvSpPr>
          <p:nvPr/>
        </p:nvSpPr>
        <p:spPr>
          <a:xfrm>
            <a:off x="2982526" y="2686051"/>
            <a:ext cx="3189674" cy="1612181"/>
          </a:xfrm>
          <a:prstGeom prst="rect">
            <a:avLst/>
          </a:prstGeom>
        </p:spPr>
        <p:txBody>
          <a:bodyPr vert="horz" lIns="91440" tIns="45720" rIns="91440" bIns="45720" rtlCol="0">
            <a:normAutofit fontScale="92500" lnSpcReduction="10000"/>
          </a:bodyPr>
          <a:lstStyle/>
          <a:p>
            <a:pPr marL="228600" marR="0" lvl="0" indent="-2286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mj-lt"/>
                <a:ea typeface="+mn-ea"/>
                <a:cs typeface="+mn-cs"/>
              </a:rPr>
              <a:t>Block: </a:t>
            </a:r>
            <a:r>
              <a:rPr kumimoji="0" lang="en-US" sz="1400" b="1" i="0" u="none" strike="noStrike" kern="1200" cap="none" spc="0" normalizeH="0" baseline="0" noProof="0" dirty="0" err="1" smtClean="0">
                <a:ln>
                  <a:noFill/>
                </a:ln>
                <a:solidFill>
                  <a:schemeClr val="tx1"/>
                </a:solidFill>
                <a:effectLst/>
                <a:uLnTx/>
                <a:uFillTx/>
                <a:latin typeface="+mj-lt"/>
                <a:ea typeface="+mn-ea"/>
                <a:cs typeface="+mn-cs"/>
              </a:rPr>
              <a:t>Roh</a:t>
            </a:r>
            <a:r>
              <a:rPr kumimoji="0" lang="en-US" sz="1400" b="1" i="0" u="none" strike="noStrike" kern="1200" cap="none" spc="0" normalizeH="0" baseline="0" noProof="0" dirty="0" smtClean="0">
                <a:ln>
                  <a:noFill/>
                </a:ln>
                <a:solidFill>
                  <a:schemeClr val="tx1"/>
                </a:solidFill>
                <a:effectLst/>
                <a:uLnTx/>
                <a:uFillTx/>
                <a:latin typeface="+mj-lt"/>
                <a:ea typeface="+mn-ea"/>
                <a:cs typeface="+mn-cs"/>
              </a:rPr>
              <a:t>, G.P. – </a:t>
            </a:r>
            <a:r>
              <a:rPr kumimoji="0" lang="en-US" sz="1400" b="1" i="0" u="none" strike="noStrike" kern="1200" cap="none" spc="0" normalizeH="0" baseline="0" noProof="0" dirty="0" err="1" smtClean="0">
                <a:ln>
                  <a:noFill/>
                </a:ln>
                <a:solidFill>
                  <a:schemeClr val="tx1"/>
                </a:solidFill>
                <a:effectLst/>
                <a:uLnTx/>
                <a:uFillTx/>
                <a:latin typeface="+mj-lt"/>
                <a:ea typeface="+mn-ea"/>
                <a:cs typeface="+mn-cs"/>
              </a:rPr>
              <a:t>Chhanaun</a:t>
            </a:r>
            <a:r>
              <a:rPr kumimoji="0" lang="en-US" sz="1400" b="1" i="0" u="none" strike="noStrike" kern="1200" cap="none" spc="0" normalizeH="0" baseline="0" noProof="0" dirty="0" smtClean="0">
                <a:ln>
                  <a:noFill/>
                </a:ln>
                <a:solidFill>
                  <a:schemeClr val="tx1"/>
                </a:solidFill>
                <a:effectLst/>
                <a:uLnTx/>
                <a:uFillTx/>
                <a:latin typeface="+mj-lt"/>
                <a:ea typeface="+mn-ea"/>
                <a:cs typeface="+mn-cs"/>
              </a:rPr>
              <a:t>,</a:t>
            </a:r>
          </a:p>
          <a:p>
            <a:pPr marL="228600" marR="0" lvl="0" indent="-2286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mj-lt"/>
                <a:ea typeface="+mn-ea"/>
                <a:cs typeface="+mn-cs"/>
              </a:rPr>
              <a:t>Village – </a:t>
            </a:r>
            <a:r>
              <a:rPr kumimoji="0" lang="en-US" sz="1400" b="1" i="0" u="none" strike="noStrike" kern="1200" cap="none" spc="0" normalizeH="0" baseline="0" noProof="0" dirty="0" err="1" smtClean="0">
                <a:ln>
                  <a:noFill/>
                </a:ln>
                <a:solidFill>
                  <a:schemeClr val="tx1"/>
                </a:solidFill>
                <a:effectLst/>
                <a:uLnTx/>
                <a:uFillTx/>
                <a:latin typeface="+mj-lt"/>
                <a:ea typeface="+mn-ea"/>
                <a:cs typeface="+mn-cs"/>
              </a:rPr>
              <a:t>Painpura</a:t>
            </a:r>
            <a:endParaRPr kumimoji="0" lang="en-US" sz="1400" b="1" i="0" u="none" strike="noStrike" kern="1200" cap="none" spc="0" normalizeH="0" baseline="0" noProof="0" dirty="0" smtClean="0">
              <a:ln>
                <a:noFill/>
              </a:ln>
              <a:solidFill>
                <a:schemeClr val="tx1"/>
              </a:solidFill>
              <a:effectLst/>
              <a:uLnTx/>
              <a:uFillTx/>
              <a:latin typeface="+mj-lt"/>
              <a:ea typeface="+mn-ea"/>
              <a:cs typeface="+mn-cs"/>
            </a:endParaRPr>
          </a:p>
          <a:p>
            <a:pPr marL="528638" marR="0" lvl="1" indent="-228600" algn="r"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Flood due to canal and </a:t>
            </a:r>
            <a:r>
              <a:rPr kumimoji="0" lang="en-US" sz="1400" b="0" i="0" u="none" strike="noStrike" kern="1200" cap="none" spc="0" normalizeH="0" baseline="0" noProof="0" dirty="0" err="1" smtClean="0">
                <a:ln>
                  <a:noFill/>
                </a:ln>
                <a:solidFill>
                  <a:schemeClr val="tx1"/>
                </a:solidFill>
                <a:effectLst/>
                <a:uLnTx/>
                <a:uFillTx/>
                <a:latin typeface="+mj-lt"/>
                <a:ea typeface="+mn-ea"/>
                <a:cs typeface="+mn-cs"/>
              </a:rPr>
              <a:t>aahar</a:t>
            </a:r>
            <a:endParaRPr kumimoji="0" lang="en-US" sz="1400" b="0" i="0" u="none" strike="noStrike" kern="1200" cap="none" spc="0" normalizeH="0" baseline="0" noProof="0" dirty="0" smtClean="0">
              <a:ln>
                <a:noFill/>
              </a:ln>
              <a:solidFill>
                <a:schemeClr val="tx1"/>
              </a:solidFill>
              <a:effectLst/>
              <a:uLnTx/>
              <a:uFillTx/>
              <a:latin typeface="+mj-lt"/>
              <a:ea typeface="+mn-ea"/>
              <a:cs typeface="+mn-cs"/>
            </a:endParaRPr>
          </a:p>
          <a:p>
            <a:pPr marL="528638" marR="0" lvl="1" indent="-228600" algn="r"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Accessibility</a:t>
            </a:r>
          </a:p>
          <a:p>
            <a:pPr marL="528638" marR="0" lvl="1" indent="-228600" algn="r"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Diseases: Malaria, typhoid, cholera, diarrhea</a:t>
            </a:r>
          </a:p>
          <a:p>
            <a:pPr marL="528638" marR="0" lvl="1" indent="-228600" algn="r"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Fire incident</a:t>
            </a:r>
          </a:p>
        </p:txBody>
      </p:sp>
      <p:sp>
        <p:nvSpPr>
          <p:cNvPr id="5" name="McK Footnote"/>
          <p:cNvSpPr>
            <a:spLocks noChangeArrowheads="1"/>
          </p:cNvSpPr>
          <p:nvPr>
            <p:custDataLst>
              <p:tags r:id="rId1"/>
            </p:custDataLst>
          </p:nvPr>
        </p:nvSpPr>
        <p:spPr bwMode="auto">
          <a:xfrm>
            <a:off x="38101" y="4778157"/>
            <a:ext cx="8877300" cy="307777"/>
          </a:xfrm>
          <a:prstGeom prst="rect">
            <a:avLst/>
          </a:prstGeom>
          <a:noFill/>
          <a:ln w="9525" algn="ctr">
            <a:noFill/>
            <a:miter lim="800000"/>
            <a:headEnd/>
            <a:tailEnd/>
          </a:ln>
        </p:spPr>
        <p:txBody>
          <a:bodyPr wrap="square" lIns="0" tIns="0" rIns="0" bIns="0" anchor="b">
            <a:spAutoFit/>
          </a:bodyPr>
          <a:lstStyle/>
          <a:p>
            <a:pPr marL="465138" indent="-465138"/>
            <a:endParaRPr lang="en-US" sz="1000" b="0" dirty="0" smtClean="0">
              <a:latin typeface="+mj-lt"/>
              <a:cs typeface="Calibri" pitchFamily="34" charset="0"/>
            </a:endParaRPr>
          </a:p>
          <a:p>
            <a:pPr marL="465138" indent="-465138"/>
            <a:r>
              <a:rPr lang="en-US" sz="1000" b="0" dirty="0" smtClean="0">
                <a:latin typeface="+mj-lt"/>
                <a:cs typeface="Calibri" pitchFamily="34" charset="0"/>
              </a:rPr>
              <a:t>Source:  FGDs and Community interactions</a:t>
            </a:r>
            <a:endParaRPr lang="en-US" sz="1000" b="0" baseline="30000" dirty="0" smtClean="0">
              <a:latin typeface="+mj-lt"/>
              <a:cs typeface="Calibri" pitchFamily="34" charset="0"/>
            </a:endParaRPr>
          </a:p>
        </p:txBody>
      </p:sp>
      <p:pic>
        <p:nvPicPr>
          <p:cNvPr id="6" name="Picture 2" descr="D:\CDDMASS\BSDMA\District processes\Nawada\HRVCA pics\Nayadeeh\IMG_20151028_125045.jpg"/>
          <p:cNvPicPr>
            <a:picLocks noChangeAspect="1" noChangeArrowheads="1"/>
          </p:cNvPicPr>
          <p:nvPr/>
        </p:nvPicPr>
        <p:blipFill>
          <a:blip r:embed="rId4" cstate="email"/>
          <a:srcRect/>
          <a:stretch>
            <a:fillRect/>
          </a:stretch>
        </p:blipFill>
        <p:spPr bwMode="auto">
          <a:xfrm>
            <a:off x="4027723" y="726725"/>
            <a:ext cx="1620000" cy="1620000"/>
          </a:xfrm>
          <a:prstGeom prst="rect">
            <a:avLst/>
          </a:prstGeom>
          <a:noFill/>
        </p:spPr>
      </p:pic>
      <p:sp>
        <p:nvSpPr>
          <p:cNvPr id="8" name="Content Placeholder 4"/>
          <p:cNvSpPr txBox="1">
            <a:spLocks/>
          </p:cNvSpPr>
          <p:nvPr/>
        </p:nvSpPr>
        <p:spPr bwMode="auto">
          <a:xfrm>
            <a:off x="5718413" y="956025"/>
            <a:ext cx="3029802" cy="15081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marR="0" lvl="0" indent="-228600" algn="l" defTabSz="891985" rtl="0" eaLnBrk="0" fontAlgn="base" latinLnBrk="0" hangingPunct="0">
              <a:lnSpc>
                <a:spcPct val="100000"/>
              </a:lnSpc>
              <a:spcBef>
                <a:spcPct val="0"/>
              </a:spcBef>
              <a:spcAft>
                <a:spcPct val="0"/>
              </a:spcAft>
              <a:buClrTx/>
              <a:buSzPct val="120000"/>
              <a:tabLst/>
              <a:defRPr/>
            </a:pP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Block: </a:t>
            </a:r>
            <a:r>
              <a:rPr kumimoji="0" lang="en-US" sz="1400" b="1" i="0" u="none" strike="noStrike" kern="0" cap="none" spc="0" normalizeH="0" baseline="0" noProof="0" dirty="0" err="1" smtClean="0">
                <a:ln>
                  <a:noFill/>
                </a:ln>
                <a:solidFill>
                  <a:schemeClr val="tx1"/>
                </a:solidFill>
                <a:effectLst/>
                <a:uLnTx/>
                <a:uFillTx/>
                <a:latin typeface="+mj-lt"/>
                <a:ea typeface="Calibri" pitchFamily="34" charset="0"/>
                <a:cs typeface="+mn-cs"/>
              </a:rPr>
              <a:t>Kashichak</a:t>
            </a: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 G.P. – </a:t>
            </a:r>
            <a:r>
              <a:rPr kumimoji="0" lang="en-US" sz="1400" b="1" i="0" u="none" strike="noStrike" kern="0" cap="none" spc="0" normalizeH="0" baseline="0" noProof="0" dirty="0" err="1" smtClean="0">
                <a:ln>
                  <a:noFill/>
                </a:ln>
                <a:solidFill>
                  <a:schemeClr val="tx1"/>
                </a:solidFill>
                <a:effectLst/>
                <a:uLnTx/>
                <a:uFillTx/>
                <a:latin typeface="+mj-lt"/>
                <a:ea typeface="Calibri" pitchFamily="34" charset="0"/>
                <a:cs typeface="+mn-cs"/>
              </a:rPr>
              <a:t>Khakhari</a:t>
            </a: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a:t>
            </a:r>
          </a:p>
          <a:p>
            <a:pPr marL="228600" marR="0" lvl="0" indent="-228600" algn="l" defTabSz="891985" rtl="0" eaLnBrk="0" fontAlgn="base" latinLnBrk="0" hangingPunct="0">
              <a:lnSpc>
                <a:spcPct val="100000"/>
              </a:lnSpc>
              <a:spcBef>
                <a:spcPct val="0"/>
              </a:spcBef>
              <a:spcAft>
                <a:spcPct val="0"/>
              </a:spcAft>
              <a:buClrTx/>
              <a:buSzPct val="120000"/>
              <a:tabLst/>
              <a:defRPr/>
            </a:pP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Village – </a:t>
            </a:r>
            <a:r>
              <a:rPr kumimoji="0" lang="en-US" sz="1400" b="1" i="0" u="none" strike="noStrike" kern="0" cap="none" spc="0" normalizeH="0" baseline="0" noProof="0" dirty="0" err="1" smtClean="0">
                <a:ln>
                  <a:noFill/>
                </a:ln>
                <a:solidFill>
                  <a:schemeClr val="tx1"/>
                </a:solidFill>
                <a:effectLst/>
                <a:uLnTx/>
                <a:uFillTx/>
                <a:latin typeface="+mj-lt"/>
                <a:ea typeface="Calibri" pitchFamily="34" charset="0"/>
                <a:cs typeface="+mn-cs"/>
              </a:rPr>
              <a:t>Nayadeeh</a:t>
            </a:r>
            <a:endPar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endParaRP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Fire incident (April, 2013)</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Flood &amp; </a:t>
            </a:r>
            <a:r>
              <a:rPr kumimoji="0" lang="en-US" sz="1400" b="0" i="0" u="none" strike="noStrike" kern="0" cap="none" spc="0" normalizeH="0" baseline="0" noProof="0" dirty="0" err="1" smtClean="0">
                <a:ln>
                  <a:noFill/>
                </a:ln>
                <a:solidFill>
                  <a:schemeClr val="tx1"/>
                </a:solidFill>
                <a:effectLst/>
                <a:uLnTx/>
                <a:uFillTx/>
                <a:latin typeface="+mj-lt"/>
                <a:ea typeface="Calibri" pitchFamily="34" charset="0"/>
                <a:cs typeface="+mn-cs"/>
              </a:rPr>
              <a:t>waterlogging</a:t>
            </a: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 (threat from the </a:t>
            </a:r>
            <a:r>
              <a:rPr kumimoji="0" lang="en-US" sz="1400" b="0" i="0" u="none" strike="noStrike" kern="0" cap="none" spc="0" normalizeH="0" baseline="0" noProof="0" dirty="0" err="1" smtClean="0">
                <a:ln>
                  <a:noFill/>
                </a:ln>
                <a:solidFill>
                  <a:schemeClr val="tx1"/>
                </a:solidFill>
                <a:effectLst/>
                <a:uLnTx/>
                <a:uFillTx/>
                <a:latin typeface="+mj-lt"/>
                <a:ea typeface="Calibri" pitchFamily="34" charset="0"/>
                <a:cs typeface="+mn-cs"/>
              </a:rPr>
              <a:t>Aahar</a:t>
            </a: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 of </a:t>
            </a:r>
            <a:r>
              <a:rPr kumimoji="0" lang="en-US" sz="1400" b="0" i="0" u="none" strike="noStrike" kern="0" cap="none" spc="0" normalizeH="0" baseline="0" noProof="0" dirty="0" err="1" smtClean="0">
                <a:ln>
                  <a:noFill/>
                </a:ln>
                <a:solidFill>
                  <a:schemeClr val="tx1"/>
                </a:solidFill>
                <a:effectLst/>
                <a:uLnTx/>
                <a:uFillTx/>
                <a:latin typeface="+mj-lt"/>
                <a:ea typeface="Calibri" pitchFamily="34" charset="0"/>
                <a:cs typeface="+mn-cs"/>
              </a:rPr>
              <a:t>Dedhgaon</a:t>
            </a: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 village)</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Diseases: Diarrhea, malaria, typhoid</a:t>
            </a:r>
          </a:p>
        </p:txBody>
      </p:sp>
      <p:pic>
        <p:nvPicPr>
          <p:cNvPr id="9" name="Picture 3" descr="D:\CDDMASS\BSDMA\District processes\Nawada\HRVCA pics\Badarwatari\IMG_20151030_152504.jpg"/>
          <p:cNvPicPr>
            <a:picLocks noChangeAspect="1" noChangeArrowheads="1"/>
          </p:cNvPicPr>
          <p:nvPr/>
        </p:nvPicPr>
        <p:blipFill>
          <a:blip r:embed="rId5" cstate="email"/>
          <a:srcRect/>
          <a:stretch>
            <a:fillRect/>
          </a:stretch>
        </p:blipFill>
        <p:spPr bwMode="auto">
          <a:xfrm>
            <a:off x="373536" y="726725"/>
            <a:ext cx="2880000" cy="1620000"/>
          </a:xfrm>
          <a:prstGeom prst="rect">
            <a:avLst/>
          </a:prstGeom>
          <a:noFill/>
        </p:spPr>
      </p:pic>
      <p:sp>
        <p:nvSpPr>
          <p:cNvPr id="10" name="Content Placeholder 4"/>
          <p:cNvSpPr txBox="1">
            <a:spLocks/>
          </p:cNvSpPr>
          <p:nvPr/>
        </p:nvSpPr>
        <p:spPr bwMode="auto">
          <a:xfrm>
            <a:off x="204512" y="2355072"/>
            <a:ext cx="3224488" cy="15081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marR="0" lvl="0" indent="-228600" algn="l" defTabSz="891985" rtl="0" eaLnBrk="0" fontAlgn="base" latinLnBrk="0" hangingPunct="0">
              <a:lnSpc>
                <a:spcPct val="100000"/>
              </a:lnSpc>
              <a:spcBef>
                <a:spcPct val="0"/>
              </a:spcBef>
              <a:spcAft>
                <a:spcPct val="0"/>
              </a:spcAft>
              <a:buClrTx/>
              <a:buSzPct val="120000"/>
              <a:tabLst/>
              <a:defRPr/>
            </a:pP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Block: </a:t>
            </a:r>
            <a:r>
              <a:rPr kumimoji="0" lang="en-US" sz="1400" b="1" i="0" u="none" strike="noStrike" kern="0" cap="none" spc="0" normalizeH="0" baseline="0" noProof="0" dirty="0" err="1" smtClean="0">
                <a:ln>
                  <a:noFill/>
                </a:ln>
                <a:solidFill>
                  <a:schemeClr val="tx1"/>
                </a:solidFill>
                <a:effectLst/>
                <a:uLnTx/>
                <a:uFillTx/>
                <a:latin typeface="+mj-lt"/>
                <a:ea typeface="Calibri" pitchFamily="34" charset="0"/>
                <a:cs typeface="+mn-cs"/>
              </a:rPr>
              <a:t>Kauwakol</a:t>
            </a: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 G.P. – </a:t>
            </a:r>
            <a:r>
              <a:rPr kumimoji="0" lang="en-US" sz="1400" b="1" i="0" u="none" strike="noStrike" kern="0" cap="none" spc="0" normalizeH="0" baseline="0" noProof="0" dirty="0" err="1" smtClean="0">
                <a:ln>
                  <a:noFill/>
                </a:ln>
                <a:solidFill>
                  <a:schemeClr val="tx1"/>
                </a:solidFill>
                <a:effectLst/>
                <a:uLnTx/>
                <a:uFillTx/>
                <a:latin typeface="+mj-lt"/>
                <a:ea typeface="Calibri" pitchFamily="34" charset="0"/>
                <a:cs typeface="+mn-cs"/>
              </a:rPr>
              <a:t>Lalpur</a:t>
            </a: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a:t>
            </a:r>
          </a:p>
          <a:p>
            <a:pPr marL="228600" marR="0" lvl="0" indent="-228600" algn="l" defTabSz="891985" rtl="0" eaLnBrk="0" fontAlgn="base" latinLnBrk="0" hangingPunct="0">
              <a:lnSpc>
                <a:spcPct val="100000"/>
              </a:lnSpc>
              <a:spcBef>
                <a:spcPct val="0"/>
              </a:spcBef>
              <a:spcAft>
                <a:spcPct val="0"/>
              </a:spcAft>
              <a:buClrTx/>
              <a:buSzPct val="120000"/>
              <a:tabLst/>
              <a:defRPr/>
            </a:pPr>
            <a:r>
              <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rPr>
              <a:t>Village – </a:t>
            </a:r>
            <a:r>
              <a:rPr kumimoji="0" lang="en-US" sz="1400" b="1" i="0" u="none" strike="noStrike" kern="0" cap="none" spc="0" normalizeH="0" baseline="0" noProof="0" dirty="0" err="1" smtClean="0">
                <a:ln>
                  <a:noFill/>
                </a:ln>
                <a:solidFill>
                  <a:schemeClr val="tx1"/>
                </a:solidFill>
                <a:effectLst/>
                <a:uLnTx/>
                <a:uFillTx/>
                <a:latin typeface="+mj-lt"/>
                <a:ea typeface="Calibri" pitchFamily="34" charset="0"/>
                <a:cs typeface="+mn-cs"/>
              </a:rPr>
              <a:t>Badarwatari</a:t>
            </a:r>
            <a:endParaRPr kumimoji="0" lang="en-US" sz="1400" b="1" i="0" u="none" strike="noStrike" kern="0" cap="none" spc="0" normalizeH="0" baseline="0" noProof="0" dirty="0" smtClean="0">
              <a:ln>
                <a:noFill/>
              </a:ln>
              <a:solidFill>
                <a:schemeClr val="tx1"/>
              </a:solidFill>
              <a:effectLst/>
              <a:uLnTx/>
              <a:uFillTx/>
              <a:latin typeface="+mj-lt"/>
              <a:ea typeface="Calibri" pitchFamily="34" charset="0"/>
              <a:cs typeface="+mn-cs"/>
            </a:endParaRP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Accessibility blocked during monsoon season (river </a:t>
            </a:r>
            <a:r>
              <a:rPr kumimoji="0" lang="en-US" sz="1400" b="0" i="0" u="none" strike="noStrike" kern="0" cap="none" spc="0" normalizeH="0" baseline="0" noProof="0" dirty="0" err="1" smtClean="0">
                <a:ln>
                  <a:noFill/>
                </a:ln>
                <a:solidFill>
                  <a:schemeClr val="tx1"/>
                </a:solidFill>
                <a:effectLst/>
                <a:uLnTx/>
                <a:uFillTx/>
                <a:latin typeface="+mj-lt"/>
                <a:ea typeface="Calibri" pitchFamily="34" charset="0"/>
                <a:cs typeface="+mn-cs"/>
              </a:rPr>
              <a:t>Nati</a:t>
            </a: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Attack of wild animals</a:t>
            </a:r>
          </a:p>
          <a:p>
            <a:pPr marL="528638" marR="0" lvl="1" indent="-228600" algn="l" defTabSz="891985" rtl="0" eaLnBrk="0" fontAlgn="base" latinLnBrk="0" hangingPunct="0">
              <a:lnSpc>
                <a:spcPct val="100000"/>
              </a:lnSpc>
              <a:spcBef>
                <a:spcPct val="0"/>
              </a:spcBef>
              <a:spcAft>
                <a:spcPct val="0"/>
              </a:spcAft>
              <a:buClrTx/>
              <a:buSzPct val="120000"/>
              <a:buFont typeface="+mj-lt"/>
              <a:buAutoNum type="arabicPeriod"/>
              <a:tabLst/>
              <a:defRPr/>
            </a:pPr>
            <a:r>
              <a:rPr kumimoji="0" lang="en-US" sz="1400" b="0" i="0" u="none" strike="noStrike" kern="0" cap="none" spc="0" normalizeH="0" baseline="0" noProof="0" dirty="0" smtClean="0">
                <a:ln>
                  <a:noFill/>
                </a:ln>
                <a:solidFill>
                  <a:schemeClr val="tx1"/>
                </a:solidFill>
                <a:effectLst/>
                <a:uLnTx/>
                <a:uFillTx/>
                <a:latin typeface="+mj-lt"/>
                <a:ea typeface="Calibri" pitchFamily="34" charset="0"/>
                <a:cs typeface="+mn-cs"/>
              </a:rPr>
              <a:t>Diseases: Malaria, typhoid, cholera, diarrhea</a:t>
            </a:r>
          </a:p>
        </p:txBody>
      </p:sp>
      <p:pic>
        <p:nvPicPr>
          <p:cNvPr id="11" name="Picture 4" descr="D:\CDDMASS\BSDMA\District processes\Nawada\HRVCA pics\Painpura\IMG_20150922_161029.jpg"/>
          <p:cNvPicPr>
            <a:picLocks noChangeAspect="1" noChangeArrowheads="1"/>
          </p:cNvPicPr>
          <p:nvPr/>
        </p:nvPicPr>
        <p:blipFill>
          <a:blip r:embed="rId6" cstate="email"/>
          <a:srcRect/>
          <a:stretch>
            <a:fillRect/>
          </a:stretch>
        </p:blipFill>
        <p:spPr bwMode="auto">
          <a:xfrm>
            <a:off x="6187800" y="2686050"/>
            <a:ext cx="2880000" cy="1620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DARBHANGA DISTRICT</a:t>
            </a:r>
            <a:br>
              <a:rPr lang="en-US" sz="2000" b="1" dirty="0" smtClean="0"/>
            </a:br>
            <a:r>
              <a:rPr lang="en-US" sz="2000" b="1" dirty="0" smtClean="0"/>
              <a:t>Block: </a:t>
            </a:r>
            <a:r>
              <a:rPr lang="en-US" sz="2000" b="1" dirty="0" err="1" smtClean="0"/>
              <a:t>Tardih</a:t>
            </a:r>
            <a:r>
              <a:rPr lang="en-US" sz="2000" b="1" dirty="0" smtClean="0"/>
              <a:t>, G.P. – </a:t>
            </a:r>
            <a:r>
              <a:rPr lang="en-US" sz="2000" b="1" dirty="0" err="1" smtClean="0"/>
              <a:t>Thengha</a:t>
            </a:r>
            <a:r>
              <a:rPr lang="en-US" sz="2000" b="1" dirty="0" smtClean="0"/>
              <a:t>, Village – </a:t>
            </a:r>
            <a:r>
              <a:rPr lang="en-US" sz="2000" b="1" dirty="0" err="1" smtClean="0"/>
              <a:t>Thengha</a:t>
            </a:r>
            <a:endParaRPr lang="en-US" sz="2000" b="1" dirty="0"/>
          </a:p>
        </p:txBody>
      </p:sp>
      <p:sp>
        <p:nvSpPr>
          <p:cNvPr id="8" name="McK Footnote"/>
          <p:cNvSpPr>
            <a:spLocks noChangeArrowheads="1"/>
          </p:cNvSpPr>
          <p:nvPr>
            <p:custDataLst>
              <p:tags r:id="rId1"/>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pic>
        <p:nvPicPr>
          <p:cNvPr id="2050" name="Picture 2" descr="D:\CDDMASS\BSDMA\District processes\Reports from Sudhansu\Darbhanga - Thengha village HRVCA Report\Darbhanga- Thenga Photographs during HRVCA - BSDMA\Darbhanga- Thenga Photographs during HRVCA - BSDMA\20- Low land - flooded area.JPG"/>
          <p:cNvPicPr>
            <a:picLocks noChangeAspect="1" noChangeArrowheads="1"/>
          </p:cNvPicPr>
          <p:nvPr/>
        </p:nvPicPr>
        <p:blipFill>
          <a:blip r:embed="rId3" cstate="email"/>
          <a:srcRect/>
          <a:stretch>
            <a:fillRect/>
          </a:stretch>
        </p:blipFill>
        <p:spPr bwMode="auto">
          <a:xfrm>
            <a:off x="6781801" y="685800"/>
            <a:ext cx="2205037" cy="1240727"/>
          </a:xfrm>
          <a:prstGeom prst="rect">
            <a:avLst/>
          </a:prstGeom>
          <a:noFill/>
        </p:spPr>
      </p:pic>
      <p:sp>
        <p:nvSpPr>
          <p:cNvPr id="6" name="TextBox 5"/>
          <p:cNvSpPr txBox="1"/>
          <p:nvPr/>
        </p:nvSpPr>
        <p:spPr>
          <a:xfrm>
            <a:off x="6705600" y="1943101"/>
            <a:ext cx="2286000" cy="461665"/>
          </a:xfrm>
          <a:prstGeom prst="rect">
            <a:avLst/>
          </a:prstGeom>
          <a:noFill/>
        </p:spPr>
        <p:txBody>
          <a:bodyPr wrap="square" rtlCol="0">
            <a:spAutoFit/>
          </a:bodyPr>
          <a:lstStyle/>
          <a:p>
            <a:pPr algn="ctr"/>
            <a:r>
              <a:rPr lang="en-US" sz="1200" b="1" i="1" dirty="0" smtClean="0"/>
              <a:t>Low land and flooded / water logged area</a:t>
            </a:r>
            <a:endParaRPr lang="en-US" sz="1200" b="1" i="1" dirty="0"/>
          </a:p>
        </p:txBody>
      </p:sp>
      <p:pic>
        <p:nvPicPr>
          <p:cNvPr id="2051" name="Picture 3" descr="D:\CDDMASS\BSDMA\District processes\Reports from Sudhansu\Darbhanga - Thengha village HRVCA Report\Darbhanga- Thenga Photographs during HRVCA - BSDMA\Darbhanga- Thenga Photographs during HRVCA - BSDMA\17- During HRVCA.JPG"/>
          <p:cNvPicPr>
            <a:picLocks noChangeAspect="1" noChangeArrowheads="1"/>
          </p:cNvPicPr>
          <p:nvPr/>
        </p:nvPicPr>
        <p:blipFill>
          <a:blip r:embed="rId4" cstate="email"/>
          <a:srcRect/>
          <a:stretch>
            <a:fillRect/>
          </a:stretch>
        </p:blipFill>
        <p:spPr bwMode="auto">
          <a:xfrm>
            <a:off x="152400" y="571500"/>
            <a:ext cx="2971800" cy="1672167"/>
          </a:xfrm>
          <a:prstGeom prst="rect">
            <a:avLst/>
          </a:prstGeom>
          <a:noFill/>
        </p:spPr>
      </p:pic>
      <p:sp>
        <p:nvSpPr>
          <p:cNvPr id="9" name="TextBox 8"/>
          <p:cNvSpPr txBox="1"/>
          <p:nvPr/>
        </p:nvSpPr>
        <p:spPr>
          <a:xfrm>
            <a:off x="152400" y="2228851"/>
            <a:ext cx="2971800" cy="276999"/>
          </a:xfrm>
          <a:prstGeom prst="rect">
            <a:avLst/>
          </a:prstGeom>
          <a:noFill/>
        </p:spPr>
        <p:txBody>
          <a:bodyPr wrap="square" rtlCol="0">
            <a:spAutoFit/>
          </a:bodyPr>
          <a:lstStyle/>
          <a:p>
            <a:pPr algn="ctr"/>
            <a:r>
              <a:rPr lang="en-US" sz="1200" b="1" i="1" dirty="0" smtClean="0"/>
              <a:t>Community engaged in developing maps</a:t>
            </a:r>
            <a:endParaRPr lang="en-US" sz="1200" b="1" i="1" dirty="0"/>
          </a:p>
        </p:txBody>
      </p:sp>
      <p:pic>
        <p:nvPicPr>
          <p:cNvPr id="2052" name="Picture 4" descr="D:\CDDMASS\BSDMA\District processes\Reports from Sudhansu\Darbhanga - Thengha village HRVCA Report\Darbhanga- Thenga Photographs during HRVCA - BSDMA\Darbhanga- Thenga Photographs during HRVCA - BSDMA\16- Mentally weak girl &amp; once burnt in fire in tola.JPG"/>
          <p:cNvPicPr>
            <a:picLocks noChangeAspect="1" noChangeArrowheads="1"/>
          </p:cNvPicPr>
          <p:nvPr/>
        </p:nvPicPr>
        <p:blipFill>
          <a:blip r:embed="rId5" cstate="email"/>
          <a:srcRect/>
          <a:stretch>
            <a:fillRect/>
          </a:stretch>
        </p:blipFill>
        <p:spPr bwMode="auto">
          <a:xfrm>
            <a:off x="6172200" y="2686050"/>
            <a:ext cx="2968742" cy="1670447"/>
          </a:xfrm>
          <a:prstGeom prst="rect">
            <a:avLst/>
          </a:prstGeom>
          <a:noFill/>
        </p:spPr>
      </p:pic>
      <p:sp>
        <p:nvSpPr>
          <p:cNvPr id="10" name="TextBox 9"/>
          <p:cNvSpPr txBox="1"/>
          <p:nvPr/>
        </p:nvSpPr>
        <p:spPr>
          <a:xfrm>
            <a:off x="6172200" y="4343401"/>
            <a:ext cx="2971800" cy="461665"/>
          </a:xfrm>
          <a:prstGeom prst="rect">
            <a:avLst/>
          </a:prstGeom>
          <a:noFill/>
        </p:spPr>
        <p:txBody>
          <a:bodyPr wrap="square" rtlCol="0">
            <a:spAutoFit/>
          </a:bodyPr>
          <a:lstStyle/>
          <a:p>
            <a:pPr algn="ctr"/>
            <a:r>
              <a:rPr lang="en-US" sz="1200" b="1" i="1" dirty="0" smtClean="0"/>
              <a:t>Issues of women, girls and children were consulted.</a:t>
            </a:r>
            <a:endParaRPr lang="en-US" sz="1200" b="1" i="1" dirty="0"/>
          </a:p>
        </p:txBody>
      </p:sp>
      <p:pic>
        <p:nvPicPr>
          <p:cNvPr id="2053" name="Picture 5" descr="D:\CDDMASS\BSDMA\District processes\Reports from Sudhansu\Darbhanga - Thengha village HRVCA Report\Darbhanga- Thenga Photographs during HRVCA - BSDMA\Darbhanga- Thenga Photographs during HRVCA - BSDMA\13- During HRVCA.JPG"/>
          <p:cNvPicPr>
            <a:picLocks noChangeAspect="1" noChangeArrowheads="1"/>
          </p:cNvPicPr>
          <p:nvPr/>
        </p:nvPicPr>
        <p:blipFill>
          <a:blip r:embed="rId6" cstate="email"/>
          <a:srcRect/>
          <a:stretch>
            <a:fillRect/>
          </a:stretch>
        </p:blipFill>
        <p:spPr bwMode="auto">
          <a:xfrm>
            <a:off x="228600" y="2800350"/>
            <a:ext cx="2867174" cy="1613297"/>
          </a:xfrm>
          <a:prstGeom prst="rect">
            <a:avLst/>
          </a:prstGeom>
          <a:noFill/>
        </p:spPr>
      </p:pic>
      <p:sp>
        <p:nvSpPr>
          <p:cNvPr id="12" name="TextBox 11"/>
          <p:cNvSpPr txBox="1"/>
          <p:nvPr/>
        </p:nvSpPr>
        <p:spPr>
          <a:xfrm>
            <a:off x="228600" y="4400551"/>
            <a:ext cx="2971800" cy="461665"/>
          </a:xfrm>
          <a:prstGeom prst="rect">
            <a:avLst/>
          </a:prstGeom>
          <a:noFill/>
        </p:spPr>
        <p:txBody>
          <a:bodyPr wrap="square" rtlCol="0">
            <a:spAutoFit/>
          </a:bodyPr>
          <a:lstStyle/>
          <a:p>
            <a:pPr algn="ctr"/>
            <a:r>
              <a:rPr lang="en-US" sz="1200" b="1" i="1" dirty="0" smtClean="0"/>
              <a:t>Women took active participation in the discussion</a:t>
            </a:r>
            <a:endParaRPr lang="en-US" sz="1200" b="1" i="1" dirty="0"/>
          </a:p>
        </p:txBody>
      </p:sp>
      <p:pic>
        <p:nvPicPr>
          <p:cNvPr id="2054" name="Picture 6" descr="D:\CDDMASS\BSDMA\District processes\Reports from Sudhansu\Darbhanga - Thengha village HRVCA Report\Darbhanga- Thenga Photographs during HRVCA - BSDMA\Darbhanga- Thenga Photographs during HRVCA - BSDMA\11- Residence of Tola.JPG"/>
          <p:cNvPicPr>
            <a:picLocks noChangeAspect="1" noChangeArrowheads="1"/>
          </p:cNvPicPr>
          <p:nvPr/>
        </p:nvPicPr>
        <p:blipFill>
          <a:blip r:embed="rId7" cstate="email"/>
          <a:srcRect/>
          <a:stretch>
            <a:fillRect/>
          </a:stretch>
        </p:blipFill>
        <p:spPr bwMode="auto">
          <a:xfrm>
            <a:off x="3581400" y="685800"/>
            <a:ext cx="2664039" cy="1498997"/>
          </a:xfrm>
          <a:prstGeom prst="rect">
            <a:avLst/>
          </a:prstGeom>
          <a:noFill/>
        </p:spPr>
      </p:pic>
      <p:sp>
        <p:nvSpPr>
          <p:cNvPr id="14" name="TextBox 13"/>
          <p:cNvSpPr txBox="1"/>
          <p:nvPr/>
        </p:nvSpPr>
        <p:spPr>
          <a:xfrm>
            <a:off x="3581400" y="2171701"/>
            <a:ext cx="2667000" cy="276999"/>
          </a:xfrm>
          <a:prstGeom prst="rect">
            <a:avLst/>
          </a:prstGeom>
          <a:noFill/>
        </p:spPr>
        <p:txBody>
          <a:bodyPr wrap="square" rtlCol="0">
            <a:spAutoFit/>
          </a:bodyPr>
          <a:lstStyle/>
          <a:p>
            <a:pPr algn="ctr"/>
            <a:r>
              <a:rPr lang="en-US" sz="1200" b="1" i="1" dirty="0" smtClean="0"/>
              <a:t>Poor &amp; weak hutments in the village</a:t>
            </a:r>
            <a:endParaRPr lang="en-US" sz="1200" b="1" i="1" dirty="0"/>
          </a:p>
        </p:txBody>
      </p:sp>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DARBHANGA DISTRICT</a:t>
            </a:r>
            <a:br>
              <a:rPr lang="en-US" sz="2000" b="1" dirty="0" smtClean="0"/>
            </a:br>
            <a:r>
              <a:rPr lang="en-US" sz="2000" b="1" dirty="0" smtClean="0"/>
              <a:t>Block: </a:t>
            </a:r>
            <a:r>
              <a:rPr lang="en-US" sz="2000" b="1" dirty="0" err="1" smtClean="0"/>
              <a:t>Tardih</a:t>
            </a:r>
            <a:r>
              <a:rPr lang="en-US" sz="2000" b="1" dirty="0" smtClean="0"/>
              <a:t>, G.P. – </a:t>
            </a:r>
            <a:r>
              <a:rPr lang="en-US" sz="2000" b="1" dirty="0" err="1" smtClean="0"/>
              <a:t>Thengha</a:t>
            </a:r>
            <a:r>
              <a:rPr lang="en-US" sz="2000" b="1" dirty="0" smtClean="0"/>
              <a:t>, Village – </a:t>
            </a:r>
            <a:r>
              <a:rPr lang="en-US" sz="2000" b="1" dirty="0" err="1" smtClean="0"/>
              <a:t>Thengha</a:t>
            </a:r>
            <a:endParaRPr lang="en-US" sz="2000" b="1" dirty="0"/>
          </a:p>
        </p:txBody>
      </p:sp>
      <p:sp>
        <p:nvSpPr>
          <p:cNvPr id="8" name="McK Footnote"/>
          <p:cNvSpPr>
            <a:spLocks noChangeArrowheads="1"/>
          </p:cNvSpPr>
          <p:nvPr>
            <p:custDataLst>
              <p:tags r:id="rId1"/>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pic>
        <p:nvPicPr>
          <p:cNvPr id="11" name="Picture 10" descr="C:\Users\HP\Desktop\Darbhanga- Thenga Photographs during HRVCA - BSDMA\20151118_132423.jpg"/>
          <p:cNvPicPr/>
          <p:nvPr/>
        </p:nvPicPr>
        <p:blipFill>
          <a:blip r:embed="rId3" cstate="email"/>
          <a:srcRect/>
          <a:stretch>
            <a:fillRect/>
          </a:stretch>
        </p:blipFill>
        <p:spPr bwMode="auto">
          <a:xfrm>
            <a:off x="273597" y="574645"/>
            <a:ext cx="8596807" cy="4225955"/>
          </a:xfrm>
          <a:prstGeom prst="rect">
            <a:avLst/>
          </a:prstGeom>
          <a:noFill/>
          <a:ln w="9525">
            <a:solidFill>
              <a:srgbClr val="FF0000"/>
            </a:solidFill>
            <a:miter lim="800000"/>
            <a:headEnd/>
            <a:tailEnd/>
          </a:ln>
        </p:spPr>
      </p:pic>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MADHUBANI DISTRICT</a:t>
            </a:r>
            <a:br>
              <a:rPr lang="en-US" sz="2000" b="1" dirty="0" smtClean="0"/>
            </a:br>
            <a:r>
              <a:rPr lang="en-US" sz="2000" b="1" dirty="0" smtClean="0"/>
              <a:t>Block: </a:t>
            </a:r>
            <a:r>
              <a:rPr lang="en-US" sz="2000" b="1" dirty="0" err="1" smtClean="0"/>
              <a:t>Madhepur</a:t>
            </a:r>
            <a:r>
              <a:rPr lang="en-US" sz="2000" b="1" dirty="0" smtClean="0"/>
              <a:t>, G.P. – </a:t>
            </a:r>
            <a:r>
              <a:rPr lang="en-US" sz="2000" b="1" dirty="0" err="1" smtClean="0"/>
              <a:t>Tardiha</a:t>
            </a:r>
            <a:r>
              <a:rPr lang="en-US" sz="2000" b="1" dirty="0" smtClean="0"/>
              <a:t>, Village – </a:t>
            </a:r>
            <a:r>
              <a:rPr lang="en-US" sz="2000" b="1" dirty="0" err="1" smtClean="0"/>
              <a:t>Aathvigha</a:t>
            </a:r>
            <a:r>
              <a:rPr lang="en-US" sz="2000" b="1" dirty="0" smtClean="0"/>
              <a:t> </a:t>
            </a:r>
            <a:r>
              <a:rPr lang="en-US" sz="2000" b="1" dirty="0" err="1" smtClean="0"/>
              <a:t>Mushahari</a:t>
            </a:r>
            <a:r>
              <a:rPr lang="en-US" sz="2000" b="1" dirty="0" smtClean="0"/>
              <a:t> (</a:t>
            </a:r>
            <a:r>
              <a:rPr lang="en-US" sz="2000" b="1" dirty="0" err="1" smtClean="0"/>
              <a:t>Tola</a:t>
            </a:r>
            <a:r>
              <a:rPr lang="en-US" sz="2000" b="1" dirty="0" smtClean="0"/>
              <a:t>)</a:t>
            </a:r>
          </a:p>
        </p:txBody>
      </p:sp>
      <p:sp>
        <p:nvSpPr>
          <p:cNvPr id="8" name="McK Footnote"/>
          <p:cNvSpPr>
            <a:spLocks noChangeArrowheads="1"/>
          </p:cNvSpPr>
          <p:nvPr>
            <p:custDataLst>
              <p:tags r:id="rId1"/>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pic>
        <p:nvPicPr>
          <p:cNvPr id="3074" name="Picture 2" descr="D:\CDDMASS\BSDMA\District processes\Reports from Sudhansu\Madhubani - Aathvigha Mushahari Tola HRVCA Report\Photographs of Aathvigha Mushahari\Photographs of Aathvigha Mushahari\DSC00108.JPG"/>
          <p:cNvPicPr>
            <a:picLocks noChangeAspect="1" noChangeArrowheads="1"/>
          </p:cNvPicPr>
          <p:nvPr/>
        </p:nvPicPr>
        <p:blipFill>
          <a:blip r:embed="rId3" cstate="email"/>
          <a:srcRect/>
          <a:stretch>
            <a:fillRect/>
          </a:stretch>
        </p:blipFill>
        <p:spPr bwMode="auto">
          <a:xfrm>
            <a:off x="304800" y="800100"/>
            <a:ext cx="3505200" cy="1972300"/>
          </a:xfrm>
          <a:prstGeom prst="rect">
            <a:avLst/>
          </a:prstGeom>
          <a:noFill/>
        </p:spPr>
      </p:pic>
      <p:sp>
        <p:nvSpPr>
          <p:cNvPr id="6" name="TextBox 5"/>
          <p:cNvSpPr txBox="1"/>
          <p:nvPr/>
        </p:nvSpPr>
        <p:spPr>
          <a:xfrm>
            <a:off x="304800" y="2772802"/>
            <a:ext cx="3505200" cy="523220"/>
          </a:xfrm>
          <a:prstGeom prst="rect">
            <a:avLst/>
          </a:prstGeom>
          <a:noFill/>
        </p:spPr>
        <p:txBody>
          <a:bodyPr wrap="square" rtlCol="0">
            <a:spAutoFit/>
          </a:bodyPr>
          <a:lstStyle/>
          <a:p>
            <a:pPr algn="ctr"/>
            <a:r>
              <a:rPr lang="en-US" sz="1400" i="1" dirty="0" smtClean="0"/>
              <a:t>Community engaged in developing village map on the ground</a:t>
            </a:r>
            <a:endParaRPr lang="en-US" sz="1400" i="1" dirty="0"/>
          </a:p>
        </p:txBody>
      </p:sp>
      <p:pic>
        <p:nvPicPr>
          <p:cNvPr id="3075" name="Picture 3" descr="D:\CDDMASS\BSDMA\District processes\Reports from Sudhansu\Madhubani - Aathvigha Mushahari Tola HRVCA Report\Photographs of Aathvigha Mushahari\Photographs of Aathvigha Mushahari\DSC00056.JPG"/>
          <p:cNvPicPr>
            <a:picLocks noChangeAspect="1" noChangeArrowheads="1"/>
          </p:cNvPicPr>
          <p:nvPr/>
        </p:nvPicPr>
        <p:blipFill>
          <a:blip r:embed="rId4" cstate="email"/>
          <a:srcRect/>
          <a:stretch>
            <a:fillRect/>
          </a:stretch>
        </p:blipFill>
        <p:spPr bwMode="auto">
          <a:xfrm>
            <a:off x="4191000" y="857250"/>
            <a:ext cx="3429000" cy="1929424"/>
          </a:xfrm>
          <a:prstGeom prst="rect">
            <a:avLst/>
          </a:prstGeom>
          <a:noFill/>
        </p:spPr>
      </p:pic>
      <p:sp>
        <p:nvSpPr>
          <p:cNvPr id="9" name="TextBox 8"/>
          <p:cNvSpPr txBox="1"/>
          <p:nvPr/>
        </p:nvSpPr>
        <p:spPr>
          <a:xfrm>
            <a:off x="4191000" y="2793652"/>
            <a:ext cx="3581400" cy="523220"/>
          </a:xfrm>
          <a:prstGeom prst="rect">
            <a:avLst/>
          </a:prstGeom>
          <a:noFill/>
        </p:spPr>
        <p:txBody>
          <a:bodyPr wrap="square" rtlCol="0">
            <a:spAutoFit/>
          </a:bodyPr>
          <a:lstStyle/>
          <a:p>
            <a:pPr algn="ctr"/>
            <a:r>
              <a:rPr lang="en-US" sz="1400" i="1" dirty="0" smtClean="0"/>
              <a:t>Active engagement of community members, specially women, children, youth and elderly</a:t>
            </a:r>
            <a:endParaRPr lang="en-US" sz="1400" i="1" dirty="0"/>
          </a:p>
        </p:txBody>
      </p:sp>
      <p:pic>
        <p:nvPicPr>
          <p:cNvPr id="3076" name="Picture 4" descr="D:\CDDMASS\BSDMA\District processes\Reports from Sudhansu\Madhubani - Aathvigha Mushahari Tola HRVCA Report\Photographs of Aathvigha Mushahari\Photographs of Aathvigha Mushahari\DSC00067.JPG"/>
          <p:cNvPicPr>
            <a:picLocks noChangeAspect="1" noChangeArrowheads="1"/>
          </p:cNvPicPr>
          <p:nvPr/>
        </p:nvPicPr>
        <p:blipFill>
          <a:blip r:embed="rId5" cstate="email"/>
          <a:srcRect/>
          <a:stretch>
            <a:fillRect/>
          </a:stretch>
        </p:blipFill>
        <p:spPr bwMode="auto">
          <a:xfrm>
            <a:off x="381001" y="3314700"/>
            <a:ext cx="2843899" cy="1600200"/>
          </a:xfrm>
          <a:prstGeom prst="rect">
            <a:avLst/>
          </a:prstGeom>
          <a:noFill/>
        </p:spPr>
      </p:pic>
      <p:sp>
        <p:nvSpPr>
          <p:cNvPr id="10" name="TextBox 9"/>
          <p:cNvSpPr txBox="1"/>
          <p:nvPr/>
        </p:nvSpPr>
        <p:spPr>
          <a:xfrm>
            <a:off x="3276600" y="3886200"/>
            <a:ext cx="3581400" cy="523220"/>
          </a:xfrm>
          <a:prstGeom prst="rect">
            <a:avLst/>
          </a:prstGeom>
          <a:noFill/>
        </p:spPr>
        <p:txBody>
          <a:bodyPr wrap="square" rtlCol="0">
            <a:spAutoFit/>
          </a:bodyPr>
          <a:lstStyle/>
          <a:p>
            <a:r>
              <a:rPr lang="en-US" sz="1400" i="1" dirty="0" smtClean="0"/>
              <a:t>Series of thatched/</a:t>
            </a:r>
            <a:r>
              <a:rPr lang="en-US" sz="1400" i="1" dirty="0" err="1" smtClean="0"/>
              <a:t>katccha</a:t>
            </a:r>
            <a:r>
              <a:rPr lang="en-US" sz="1400" i="1" dirty="0" smtClean="0"/>
              <a:t> houses, increasing vulnerability towards floods, fire, storm etc.</a:t>
            </a:r>
            <a:endParaRPr lang="en-US" sz="1400" i="1" dirty="0"/>
          </a:p>
        </p:txBody>
      </p:sp>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cK Footnote"/>
          <p:cNvSpPr>
            <a:spLocks noChangeArrowheads="1"/>
          </p:cNvSpPr>
          <p:nvPr>
            <p:custDataLst>
              <p:tags r:id="rId1"/>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sp>
        <p:nvSpPr>
          <p:cNvPr id="6" name="TextBox 5"/>
          <p:cNvSpPr txBox="1"/>
          <p:nvPr/>
        </p:nvSpPr>
        <p:spPr>
          <a:xfrm>
            <a:off x="228600" y="2571751"/>
            <a:ext cx="3200400" cy="523220"/>
          </a:xfrm>
          <a:prstGeom prst="rect">
            <a:avLst/>
          </a:prstGeom>
          <a:noFill/>
        </p:spPr>
        <p:txBody>
          <a:bodyPr wrap="square" rtlCol="0">
            <a:spAutoFit/>
          </a:bodyPr>
          <a:lstStyle/>
          <a:p>
            <a:pPr algn="ctr"/>
            <a:r>
              <a:rPr lang="en-US" sz="1400" i="1" dirty="0" err="1" smtClean="0"/>
              <a:t>Chachree</a:t>
            </a:r>
            <a:r>
              <a:rPr lang="en-US" sz="1400" i="1" dirty="0" smtClean="0"/>
              <a:t> (wooden bridge) to go </a:t>
            </a:r>
            <a:r>
              <a:rPr lang="en-US" sz="1400" i="1" dirty="0" err="1" smtClean="0"/>
              <a:t>Maha</a:t>
            </a:r>
            <a:r>
              <a:rPr lang="en-US" sz="1400" i="1" dirty="0" smtClean="0"/>
              <a:t> </a:t>
            </a:r>
            <a:r>
              <a:rPr lang="en-US" sz="1400" i="1" dirty="0" err="1" smtClean="0"/>
              <a:t>Dalit</a:t>
            </a:r>
            <a:r>
              <a:rPr lang="en-US" sz="1400" i="1" dirty="0" smtClean="0"/>
              <a:t> </a:t>
            </a:r>
            <a:r>
              <a:rPr lang="en-US" sz="1400" i="1" dirty="0" err="1" smtClean="0"/>
              <a:t>Tola</a:t>
            </a:r>
            <a:endParaRPr lang="en-US" sz="1400" i="1" dirty="0"/>
          </a:p>
        </p:txBody>
      </p:sp>
      <p:sp>
        <p:nvSpPr>
          <p:cNvPr id="9" name="TextBox 8"/>
          <p:cNvSpPr txBox="1"/>
          <p:nvPr/>
        </p:nvSpPr>
        <p:spPr>
          <a:xfrm>
            <a:off x="4267200" y="2571751"/>
            <a:ext cx="3581400" cy="307777"/>
          </a:xfrm>
          <a:prstGeom prst="rect">
            <a:avLst/>
          </a:prstGeom>
          <a:noFill/>
        </p:spPr>
        <p:txBody>
          <a:bodyPr wrap="square" rtlCol="0">
            <a:spAutoFit/>
          </a:bodyPr>
          <a:lstStyle/>
          <a:p>
            <a:pPr algn="ctr"/>
            <a:r>
              <a:rPr lang="en-US" sz="1400" i="1" dirty="0" smtClean="0"/>
              <a:t>Active participation of community members</a:t>
            </a:r>
            <a:endParaRPr lang="en-US" sz="1400" i="1" dirty="0"/>
          </a:p>
        </p:txBody>
      </p:sp>
      <p:sp>
        <p:nvSpPr>
          <p:cNvPr id="10" name="TextBox 9"/>
          <p:cNvSpPr txBox="1"/>
          <p:nvPr/>
        </p:nvSpPr>
        <p:spPr>
          <a:xfrm>
            <a:off x="3276600" y="3886200"/>
            <a:ext cx="3581400" cy="307777"/>
          </a:xfrm>
          <a:prstGeom prst="rect">
            <a:avLst/>
          </a:prstGeom>
          <a:noFill/>
        </p:spPr>
        <p:txBody>
          <a:bodyPr wrap="square" rtlCol="0">
            <a:spAutoFit/>
          </a:bodyPr>
          <a:lstStyle/>
          <a:p>
            <a:r>
              <a:rPr lang="en-US" sz="1400" i="1" dirty="0" smtClean="0"/>
              <a:t>Water logged area in the village</a:t>
            </a:r>
            <a:endParaRPr lang="en-US" sz="1400" i="1" dirty="0"/>
          </a:p>
        </p:txBody>
      </p:sp>
      <p:sp>
        <p:nvSpPr>
          <p:cNvPr id="1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MADHUBANI DISTRICT</a:t>
            </a:r>
            <a:br>
              <a:rPr lang="en-US" sz="2000" b="1" dirty="0" smtClean="0"/>
            </a:br>
            <a:r>
              <a:rPr lang="en-US" sz="2000" b="1" dirty="0" smtClean="0"/>
              <a:t>Block: </a:t>
            </a:r>
            <a:r>
              <a:rPr lang="en-US" sz="2000" b="1" dirty="0" err="1" smtClean="0"/>
              <a:t>Madhepur</a:t>
            </a:r>
            <a:r>
              <a:rPr lang="en-US" sz="2000" b="1" dirty="0" smtClean="0"/>
              <a:t>, G.P. – </a:t>
            </a:r>
            <a:r>
              <a:rPr lang="en-US" sz="2000" b="1" dirty="0" err="1" smtClean="0"/>
              <a:t>Mahasingh</a:t>
            </a:r>
            <a:r>
              <a:rPr lang="en-US" sz="2000" b="1" dirty="0" smtClean="0"/>
              <a:t> </a:t>
            </a:r>
            <a:r>
              <a:rPr lang="en-US" sz="2000" b="1" dirty="0" err="1" smtClean="0"/>
              <a:t>Hasouli</a:t>
            </a:r>
            <a:r>
              <a:rPr lang="en-US" sz="2000" b="1" dirty="0" smtClean="0"/>
              <a:t>, Village – </a:t>
            </a:r>
            <a:r>
              <a:rPr lang="en-US" sz="2000" b="1" dirty="0" err="1" smtClean="0"/>
              <a:t>Behera</a:t>
            </a:r>
            <a:endParaRPr lang="en-US" sz="2000" b="1" dirty="0" smtClean="0"/>
          </a:p>
        </p:txBody>
      </p:sp>
      <p:pic>
        <p:nvPicPr>
          <p:cNvPr id="4099" name="Picture 3" descr="D:\CDDMASS\BSDMA\District processes\Reports from Sudhansu\Madhubani - Behera Village HRVCA Report\Madhubani 2- Behera Photographs during HRVCA - BSDMA\Madhubani 2- Behera Photographs during HRVCA - BSDMA\02- Chachree to go Maha Dalit Tola.JPG"/>
          <p:cNvPicPr>
            <a:picLocks noChangeAspect="1" noChangeArrowheads="1"/>
          </p:cNvPicPr>
          <p:nvPr/>
        </p:nvPicPr>
        <p:blipFill>
          <a:blip r:embed="rId3" cstate="email"/>
          <a:srcRect/>
          <a:stretch>
            <a:fillRect/>
          </a:stretch>
        </p:blipFill>
        <p:spPr bwMode="auto">
          <a:xfrm>
            <a:off x="153462" y="742950"/>
            <a:ext cx="3351738" cy="1885950"/>
          </a:xfrm>
          <a:prstGeom prst="rect">
            <a:avLst/>
          </a:prstGeom>
          <a:noFill/>
        </p:spPr>
      </p:pic>
      <p:pic>
        <p:nvPicPr>
          <p:cNvPr id="4100" name="Picture 4" descr="D:\CDDMASS\BSDMA\District processes\Reports from Sudhansu\Madhubani - Behera Village HRVCA Report\Madhubani 2- Behera Photographs during HRVCA - BSDMA\Madhubani 2- Behera Photographs during HRVCA - BSDMA\13- During HRVCA.JPG"/>
          <p:cNvPicPr>
            <a:picLocks noChangeAspect="1" noChangeArrowheads="1"/>
          </p:cNvPicPr>
          <p:nvPr/>
        </p:nvPicPr>
        <p:blipFill>
          <a:blip r:embed="rId4" cstate="email"/>
          <a:srcRect/>
          <a:stretch>
            <a:fillRect/>
          </a:stretch>
        </p:blipFill>
        <p:spPr bwMode="auto">
          <a:xfrm>
            <a:off x="4343401" y="742951"/>
            <a:ext cx="3273447" cy="1841897"/>
          </a:xfrm>
          <a:prstGeom prst="rect">
            <a:avLst/>
          </a:prstGeom>
          <a:noFill/>
        </p:spPr>
      </p:pic>
      <p:pic>
        <p:nvPicPr>
          <p:cNvPr id="4101" name="Picture 5" descr="D:\CDDMASS\BSDMA\District processes\Reports from Sudhansu\Madhubani - Behera Village HRVCA Report\Madhubani 2- Behera Photographs during HRVCA - BSDMA\Madhubani 2- Behera Photographs during HRVCA - BSDMA\22- Water logged area.JPG"/>
          <p:cNvPicPr>
            <a:picLocks noChangeAspect="1" noChangeArrowheads="1"/>
          </p:cNvPicPr>
          <p:nvPr/>
        </p:nvPicPr>
        <p:blipFill>
          <a:blip r:embed="rId5" cstate="email"/>
          <a:srcRect/>
          <a:stretch>
            <a:fillRect/>
          </a:stretch>
        </p:blipFill>
        <p:spPr bwMode="auto">
          <a:xfrm>
            <a:off x="228601" y="3257550"/>
            <a:ext cx="2843899" cy="1600200"/>
          </a:xfrm>
          <a:prstGeom prst="rect">
            <a:avLst/>
          </a:prstGeom>
          <a:noFill/>
        </p:spPr>
      </p:pic>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28676" name="think-cell Slide" r:id="rId6" imgW="360" imgH="360" progId="">
              <p:embed/>
            </p:oleObj>
          </a:graphicData>
        </a:graphic>
      </p:graphicFrame>
      <p:sp>
        <p:nvSpPr>
          <p:cNvPr id="512030" name="Rectangle 30"/>
          <p:cNvSpPr>
            <a:spLocks noGrp="1" noChangeArrowheads="1"/>
          </p:cNvSpPr>
          <p:nvPr>
            <p:ph type="title"/>
          </p:nvPr>
        </p:nvSpPr>
        <p:spPr>
          <a:xfrm>
            <a:off x="381000" y="209550"/>
            <a:ext cx="8382000" cy="618372"/>
          </a:xfrm>
        </p:spPr>
        <p:txBody>
          <a:bodyPr>
            <a:noAutofit/>
          </a:bodyPr>
          <a:lstStyle/>
          <a:p>
            <a:pPr lvl="0" algn="l" defTabSz="911225">
              <a:defRPr/>
            </a:pPr>
            <a:r>
              <a:rPr lang="en-AU" sz="2000" b="1" i="1" dirty="0" smtClean="0">
                <a:solidFill>
                  <a:srgbClr val="002060"/>
                </a:solidFill>
                <a:latin typeface="Arial" pitchFamily="34" charset="0"/>
                <a:cs typeface="Arial" pitchFamily="34" charset="0"/>
              </a:rPr>
              <a:t>The institutional framework for preparation of DDMPs has been set up under the DM Act 2005</a:t>
            </a:r>
            <a:endParaRPr lang="en-US" sz="2000" b="1" i="1" dirty="0">
              <a:solidFill>
                <a:srgbClr val="002060"/>
              </a:solidFill>
              <a:latin typeface="Arial" pitchFamily="34" charset="0"/>
              <a:cs typeface="Arial" pitchFamily="34" charset="0"/>
            </a:endParaRPr>
          </a:p>
        </p:txBody>
      </p:sp>
      <p:sp>
        <p:nvSpPr>
          <p:cNvPr id="36" name="Line 5"/>
          <p:cNvSpPr>
            <a:spLocks noChangeShapeType="1"/>
          </p:cNvSpPr>
          <p:nvPr/>
        </p:nvSpPr>
        <p:spPr bwMode="auto">
          <a:xfrm>
            <a:off x="529350" y="1365445"/>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43" name="Rectangle 6"/>
          <p:cNvSpPr>
            <a:spLocks noChangeArrowheads="1"/>
          </p:cNvSpPr>
          <p:nvPr/>
        </p:nvSpPr>
        <p:spPr bwMode="auto">
          <a:xfrm>
            <a:off x="529350" y="1119721"/>
            <a:ext cx="5439473" cy="215444"/>
          </a:xfrm>
          <a:prstGeom prst="rect">
            <a:avLst/>
          </a:prstGeom>
          <a:noFill/>
          <a:ln w="9525">
            <a:noFill/>
            <a:miter lim="800000"/>
            <a:headEnd/>
            <a:tailEnd/>
          </a:ln>
        </p:spPr>
        <p:txBody>
          <a:bodyPr wrap="square" lIns="0" tIns="0" rIns="0" bIns="0" anchor="b">
            <a:spAutoFit/>
          </a:bodyPr>
          <a:lstStyle/>
          <a:p>
            <a:pPr defTabSz="895350">
              <a:buSzPct val="120000"/>
            </a:pPr>
            <a:r>
              <a:rPr lang="en-US" altLang="ko-KR" sz="1400" b="1" i="1" dirty="0" smtClean="0">
                <a:latin typeface="Arial" pitchFamily="34" charset="0"/>
                <a:ea typeface="굴림" pitchFamily="50" charset="-127"/>
                <a:cs typeface="Arial" pitchFamily="34" charset="0"/>
              </a:rPr>
              <a:t>National Disaster Management Act (2005) – Genesis  </a:t>
            </a:r>
            <a:r>
              <a:rPr lang="en-US" altLang="ko-KR" sz="1400" b="1" i="1" baseline="30000" dirty="0" smtClean="0">
                <a:latin typeface="Arial" pitchFamily="34" charset="0"/>
                <a:ea typeface="굴림" pitchFamily="50" charset="-127"/>
                <a:cs typeface="Arial" pitchFamily="34" charset="0"/>
              </a:rPr>
              <a:t>1</a:t>
            </a:r>
            <a:endParaRPr lang="en-US" altLang="ko-KR" sz="1400" b="1" i="1" baseline="30000" dirty="0">
              <a:latin typeface="Arial" pitchFamily="34" charset="0"/>
              <a:ea typeface="굴림" pitchFamily="50" charset="-127"/>
              <a:cs typeface="Arial" pitchFamily="34" charset="0"/>
            </a:endParaRPr>
          </a:p>
        </p:txBody>
      </p:sp>
      <p:sp>
        <p:nvSpPr>
          <p:cNvPr id="46" name="Rectangle 7"/>
          <p:cNvSpPr>
            <a:spLocks noChangeArrowheads="1"/>
          </p:cNvSpPr>
          <p:nvPr/>
        </p:nvSpPr>
        <p:spPr bwMode="auto">
          <a:xfrm>
            <a:off x="529351" y="1580467"/>
            <a:ext cx="7842340" cy="2800767"/>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pPr>
            <a:r>
              <a:rPr lang="en-US" altLang="ko-KR" sz="1400" b="1" i="1" dirty="0" smtClean="0">
                <a:latin typeface="Arial" pitchFamily="34" charset="0"/>
                <a:ea typeface="굴림" pitchFamily="50" charset="-127"/>
                <a:cs typeface="Arial" pitchFamily="34" charset="0"/>
              </a:rPr>
              <a:t>Timeline and Roadmap</a:t>
            </a:r>
          </a:p>
          <a:p>
            <a:pPr marL="341313" lvl="1" indent="-109538" defTabSz="895350">
              <a:buSzPct val="120000"/>
              <a:buFont typeface="Arial" pitchFamily="34" charset="0"/>
              <a:buChar char="–"/>
            </a:pPr>
            <a:r>
              <a:rPr lang="en-US" altLang="ko-KR" sz="1400" b="1" i="1" dirty="0" smtClean="0">
                <a:latin typeface="Arial" pitchFamily="34" charset="0"/>
                <a:ea typeface="굴림" pitchFamily="50" charset="-127"/>
                <a:cs typeface="Arial" pitchFamily="34" charset="0"/>
              </a:rPr>
              <a:t>November 2005 </a:t>
            </a:r>
            <a:r>
              <a:rPr lang="en-US" altLang="ko-KR" sz="1400" i="1" dirty="0" smtClean="0">
                <a:latin typeface="Arial" pitchFamily="34" charset="0"/>
                <a:ea typeface="굴림" pitchFamily="50" charset="-127"/>
                <a:cs typeface="Arial" pitchFamily="34" charset="0"/>
              </a:rPr>
              <a:t>– </a:t>
            </a:r>
            <a:r>
              <a:rPr lang="en-US" altLang="ko-KR" sz="1400" b="0" i="1" dirty="0" smtClean="0">
                <a:latin typeface="Arial" pitchFamily="34" charset="0"/>
                <a:ea typeface="굴림" pitchFamily="50" charset="-127"/>
                <a:cs typeface="Arial" pitchFamily="34" charset="0"/>
              </a:rPr>
              <a:t>DM act was passed by Lower house (</a:t>
            </a:r>
            <a:r>
              <a:rPr lang="en-US" altLang="ko-KR" sz="1400" b="0" i="1" dirty="0" err="1" smtClean="0">
                <a:latin typeface="Arial" pitchFamily="34" charset="0"/>
                <a:ea typeface="굴림" pitchFamily="50" charset="-127"/>
                <a:cs typeface="Arial" pitchFamily="34" charset="0"/>
              </a:rPr>
              <a:t>Lok</a:t>
            </a:r>
            <a:r>
              <a:rPr lang="en-US" altLang="ko-KR" sz="1400" b="0" i="1" dirty="0" smtClean="0">
                <a:latin typeface="Arial" pitchFamily="34" charset="0"/>
                <a:ea typeface="굴림" pitchFamily="50" charset="-127"/>
                <a:cs typeface="Arial" pitchFamily="34" charset="0"/>
              </a:rPr>
              <a:t> </a:t>
            </a:r>
            <a:r>
              <a:rPr lang="en-US" altLang="ko-KR" sz="1400" b="0" i="1" dirty="0" err="1" smtClean="0">
                <a:latin typeface="Arial" pitchFamily="34" charset="0"/>
                <a:ea typeface="굴림" pitchFamily="50" charset="-127"/>
                <a:cs typeface="Arial" pitchFamily="34" charset="0"/>
              </a:rPr>
              <a:t>sabha</a:t>
            </a:r>
            <a:r>
              <a:rPr lang="en-US" altLang="ko-KR" sz="1400" b="0" i="1" dirty="0" smtClean="0">
                <a:latin typeface="Arial" pitchFamily="34" charset="0"/>
                <a:ea typeface="굴림" pitchFamily="50" charset="-127"/>
                <a:cs typeface="Arial" pitchFamily="34" charset="0"/>
              </a:rPr>
              <a:t>)</a:t>
            </a:r>
          </a:p>
          <a:p>
            <a:pPr marL="341313" lvl="1" indent="-109538" defTabSz="895350">
              <a:buSzPct val="120000"/>
              <a:buFont typeface="Arial" pitchFamily="34" charset="0"/>
              <a:buChar char="–"/>
            </a:pPr>
            <a:r>
              <a:rPr lang="en-US" altLang="ko-KR" sz="1400" b="1" i="1" dirty="0" smtClean="0">
                <a:latin typeface="Arial" pitchFamily="34" charset="0"/>
                <a:ea typeface="굴림" pitchFamily="50" charset="-127"/>
                <a:cs typeface="Arial" pitchFamily="34" charset="0"/>
              </a:rPr>
              <a:t>December 2005 </a:t>
            </a:r>
            <a:r>
              <a:rPr lang="en-US" altLang="ko-KR" sz="1400" i="1" dirty="0" smtClean="0">
                <a:latin typeface="Arial" pitchFamily="34" charset="0"/>
                <a:ea typeface="굴림" pitchFamily="50" charset="-127"/>
                <a:cs typeface="Arial" pitchFamily="34" charset="0"/>
              </a:rPr>
              <a:t>– </a:t>
            </a:r>
            <a:r>
              <a:rPr lang="en-US" altLang="ko-KR" sz="1400" b="0" i="1" dirty="0" smtClean="0">
                <a:latin typeface="Arial" pitchFamily="34" charset="0"/>
                <a:ea typeface="굴림" pitchFamily="50" charset="-127"/>
                <a:cs typeface="Arial" pitchFamily="34" charset="0"/>
              </a:rPr>
              <a:t>DM act was passed by Upper houses (</a:t>
            </a:r>
            <a:r>
              <a:rPr lang="en-US" altLang="ko-KR" sz="1400" b="0" i="1" dirty="0" err="1" smtClean="0">
                <a:latin typeface="Arial" pitchFamily="34" charset="0"/>
                <a:ea typeface="굴림" pitchFamily="50" charset="-127"/>
                <a:cs typeface="Arial" pitchFamily="34" charset="0"/>
              </a:rPr>
              <a:t>Rajya</a:t>
            </a:r>
            <a:r>
              <a:rPr lang="en-US" altLang="ko-KR" sz="1400" b="0" i="1" dirty="0" smtClean="0">
                <a:latin typeface="Arial" pitchFamily="34" charset="0"/>
                <a:ea typeface="굴림" pitchFamily="50" charset="-127"/>
                <a:cs typeface="Arial" pitchFamily="34" charset="0"/>
              </a:rPr>
              <a:t> </a:t>
            </a:r>
            <a:r>
              <a:rPr lang="en-US" altLang="ko-KR" sz="1400" b="0" i="1" dirty="0" err="1" smtClean="0">
                <a:latin typeface="Arial" pitchFamily="34" charset="0"/>
                <a:ea typeface="굴림" pitchFamily="50" charset="-127"/>
                <a:cs typeface="Arial" pitchFamily="34" charset="0"/>
              </a:rPr>
              <a:t>sabha</a:t>
            </a:r>
            <a:r>
              <a:rPr lang="en-US" altLang="ko-KR" sz="1400" b="0" i="1" dirty="0" smtClean="0">
                <a:latin typeface="Arial" pitchFamily="34" charset="0"/>
                <a:ea typeface="굴림" pitchFamily="50" charset="-127"/>
                <a:cs typeface="Arial" pitchFamily="34" charset="0"/>
              </a:rPr>
              <a:t>)</a:t>
            </a:r>
          </a:p>
          <a:p>
            <a:pPr marL="341313" lvl="1" indent="-109538" defTabSz="895350">
              <a:buSzPct val="120000"/>
              <a:buFont typeface="Arial" pitchFamily="34" charset="0"/>
              <a:buChar char="–"/>
            </a:pPr>
            <a:r>
              <a:rPr lang="en-US" altLang="ko-KR" sz="1400" b="1" i="1" dirty="0" smtClean="0">
                <a:latin typeface="Arial" pitchFamily="34" charset="0"/>
                <a:ea typeface="굴림" pitchFamily="50" charset="-127"/>
                <a:cs typeface="Arial" pitchFamily="34" charset="0"/>
              </a:rPr>
              <a:t>January 2006 </a:t>
            </a:r>
            <a:r>
              <a:rPr lang="en-US" altLang="ko-KR" sz="1400" b="0" i="1" dirty="0" smtClean="0">
                <a:latin typeface="Arial" pitchFamily="34" charset="0"/>
                <a:ea typeface="굴림" pitchFamily="50" charset="-127"/>
                <a:cs typeface="Arial" pitchFamily="34" charset="0"/>
              </a:rPr>
              <a:t>– DM act received assent from the president</a:t>
            </a:r>
          </a:p>
          <a:p>
            <a:pPr marL="144463" lvl="1" indent="-142875" defTabSz="895350">
              <a:buSzPct val="120000"/>
            </a:pPr>
            <a:endParaRPr lang="en-US" altLang="ko-KR" sz="140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400" b="1" i="1" dirty="0" smtClean="0">
                <a:latin typeface="Arial" pitchFamily="34" charset="0"/>
                <a:ea typeface="굴림" pitchFamily="50" charset="-127"/>
                <a:cs typeface="Arial" pitchFamily="34" charset="0"/>
              </a:rPr>
              <a:t>Structure of the DM acts</a:t>
            </a:r>
          </a:p>
          <a:p>
            <a:pPr marL="231775" lvl="1" indent="-122238" defTabSz="895350">
              <a:buSzPct val="120000"/>
              <a:buFont typeface="Arial" pitchFamily="34" charset="0"/>
              <a:buChar char="–"/>
            </a:pPr>
            <a:r>
              <a:rPr lang="en-US" altLang="ko-KR" sz="1400" i="1" dirty="0" smtClean="0">
                <a:latin typeface="Arial" pitchFamily="34" charset="0"/>
                <a:ea typeface="굴림" pitchFamily="50" charset="-127"/>
                <a:cs typeface="Arial" pitchFamily="34" charset="0"/>
              </a:rPr>
              <a:t> </a:t>
            </a:r>
            <a:r>
              <a:rPr lang="en-US" sz="1400" b="0" i="1" dirty="0" smtClean="0">
                <a:latin typeface="Arial" pitchFamily="34" charset="0"/>
                <a:cs typeface="Arial" pitchFamily="34" charset="0"/>
              </a:rPr>
              <a:t>11 chapters and 79 sections</a:t>
            </a:r>
          </a:p>
          <a:p>
            <a:pPr marL="231775" lvl="1" indent="-122238" defTabSz="895350">
              <a:buSzPct val="120000"/>
              <a:buFont typeface="Arial" pitchFamily="34" charset="0"/>
              <a:buChar char="–"/>
            </a:pPr>
            <a:r>
              <a:rPr lang="en-US" sz="1400" b="0" i="1" dirty="0">
                <a:latin typeface="Arial" pitchFamily="34" charset="0"/>
                <a:cs typeface="Arial" pitchFamily="34" charset="0"/>
              </a:rPr>
              <a:t>E</a:t>
            </a:r>
            <a:r>
              <a:rPr lang="en-US" sz="1400" b="0" i="1" dirty="0" smtClean="0">
                <a:latin typeface="Arial" pitchFamily="34" charset="0"/>
                <a:cs typeface="Arial" pitchFamily="34" charset="0"/>
              </a:rPr>
              <a:t>stablishment of National Disaster Management Authority (NDMA)</a:t>
            </a:r>
          </a:p>
          <a:p>
            <a:pPr marL="231775" lvl="1" indent="-122238" defTabSz="895350">
              <a:buSzPct val="120000"/>
              <a:buFont typeface="Arial" pitchFamily="34" charset="0"/>
              <a:buChar char="–"/>
            </a:pPr>
            <a:r>
              <a:rPr lang="en-US" sz="1400" b="0" i="1" dirty="0" smtClean="0">
                <a:latin typeface="Arial" pitchFamily="34" charset="0"/>
                <a:cs typeface="Arial" pitchFamily="34" charset="0"/>
              </a:rPr>
              <a:t>Prime Minister of India as chairperson</a:t>
            </a:r>
          </a:p>
          <a:p>
            <a:pPr marL="231775" lvl="1" indent="-122238" defTabSz="895350">
              <a:buSzPct val="120000"/>
              <a:buFont typeface="Arial" pitchFamily="34" charset="0"/>
              <a:buChar char="–"/>
            </a:pPr>
            <a:endParaRPr lang="en-US" altLang="ko-KR" sz="1400" b="0" i="1" dirty="0" smtClean="0">
              <a:latin typeface="Arial" pitchFamily="34" charset="0"/>
              <a:ea typeface="굴림" pitchFamily="50" charset="-127"/>
              <a:cs typeface="Arial" pitchFamily="34" charset="0"/>
            </a:endParaRPr>
          </a:p>
          <a:p>
            <a:pPr marL="109538" lvl="1" indent="-109538" defTabSz="895350">
              <a:buSzPct val="120000"/>
              <a:buFont typeface="Arial" pitchFamily="34" charset="0"/>
              <a:buChar char="•"/>
            </a:pPr>
            <a:r>
              <a:rPr lang="en-US" altLang="ko-KR" sz="1400" b="1" i="1" dirty="0" smtClean="0">
                <a:latin typeface="Arial" pitchFamily="34" charset="0"/>
                <a:ea typeface="굴림" pitchFamily="50" charset="-127"/>
                <a:cs typeface="Arial" pitchFamily="34" charset="0"/>
              </a:rPr>
              <a:t>Provision for state governments</a:t>
            </a:r>
          </a:p>
          <a:p>
            <a:pPr marL="231775" lvl="1" indent="-122238" defTabSz="895350">
              <a:buSzPct val="120000"/>
              <a:buFont typeface="Arial" pitchFamily="34" charset="0"/>
              <a:buChar char="–"/>
            </a:pPr>
            <a:r>
              <a:rPr lang="en-US" altLang="ko-KR" sz="1400" b="0" i="1" dirty="0" smtClean="0">
                <a:latin typeface="Arial" pitchFamily="34" charset="0"/>
                <a:ea typeface="굴림" pitchFamily="50" charset="-127"/>
                <a:cs typeface="Arial" pitchFamily="34" charset="0"/>
              </a:rPr>
              <a:t> Under section 14 of the DM act, </a:t>
            </a:r>
            <a:r>
              <a:rPr lang="en-US" sz="1400" b="0" i="1" dirty="0" smtClean="0">
                <a:latin typeface="Arial" pitchFamily="34" charset="0"/>
                <a:cs typeface="Arial" pitchFamily="34" charset="0"/>
              </a:rPr>
              <a:t>All State Governments are mandated under Section to establish a State Disaster Management Authority (SDMA) and DDMAs</a:t>
            </a:r>
            <a:endParaRPr lang="en-US" altLang="ko-KR" sz="1400" b="0" i="1" dirty="0">
              <a:latin typeface="Arial" pitchFamily="34" charset="0"/>
              <a:ea typeface="굴림" pitchFamily="50" charset="-127"/>
              <a:cs typeface="Arial" pitchFamily="34" charset="0"/>
            </a:endParaRPr>
          </a:p>
        </p:txBody>
      </p:sp>
      <p:sp>
        <p:nvSpPr>
          <p:cNvPr id="57" name="Line 5"/>
          <p:cNvSpPr>
            <a:spLocks noChangeShapeType="1"/>
          </p:cNvSpPr>
          <p:nvPr/>
        </p:nvSpPr>
        <p:spPr bwMode="auto">
          <a:xfrm>
            <a:off x="539408" y="437938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0" i="1" dirty="0" smtClean="0">
                <a:latin typeface="Arial" pitchFamily="34" charset="0"/>
                <a:cs typeface="Arial" pitchFamily="34" charset="0"/>
              </a:rPr>
              <a:t> </a:t>
            </a:r>
          </a:p>
          <a:p>
            <a:pPr marL="465138" indent="-465138"/>
            <a:r>
              <a:rPr lang="de-DE" sz="1000" b="0" i="1" dirty="0" smtClean="0">
                <a:solidFill>
                  <a:srgbClr val="000000"/>
                </a:solidFill>
                <a:latin typeface="Arial" pitchFamily="34" charset="0"/>
                <a:cs typeface="Arial" pitchFamily="34" charset="0"/>
              </a:rPr>
              <a:t>Source:  DM Act 2005; Handbook of Disaster Management in India</a:t>
            </a:r>
            <a:endParaRPr lang="de-DE" sz="1000" b="0"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MADHUBANI DISTRICT</a:t>
            </a:r>
            <a:br>
              <a:rPr lang="en-US" sz="2000" b="1" dirty="0" smtClean="0"/>
            </a:br>
            <a:r>
              <a:rPr lang="en-US" sz="2000" b="1" dirty="0" smtClean="0"/>
              <a:t>Block: </a:t>
            </a:r>
            <a:r>
              <a:rPr lang="en-US" sz="2000" b="1" dirty="0" err="1" smtClean="0"/>
              <a:t>Madhepur</a:t>
            </a:r>
            <a:r>
              <a:rPr lang="en-US" sz="2000" b="1" dirty="0" smtClean="0"/>
              <a:t>, G.P. – </a:t>
            </a:r>
            <a:r>
              <a:rPr lang="en-US" sz="2000" b="1" dirty="0" err="1" smtClean="0"/>
              <a:t>Tardiha</a:t>
            </a:r>
            <a:r>
              <a:rPr lang="en-US" sz="2000" b="1" dirty="0" smtClean="0"/>
              <a:t>, Village – </a:t>
            </a:r>
            <a:r>
              <a:rPr lang="en-US" sz="2000" b="1" dirty="0" err="1" smtClean="0"/>
              <a:t>Aathvigha</a:t>
            </a:r>
            <a:r>
              <a:rPr lang="en-US" sz="2000" b="1" dirty="0" smtClean="0"/>
              <a:t> </a:t>
            </a:r>
            <a:r>
              <a:rPr lang="en-US" sz="2000" b="1" dirty="0" err="1" smtClean="0"/>
              <a:t>Mushahari</a:t>
            </a:r>
            <a:r>
              <a:rPr lang="en-US" sz="2000" b="1" dirty="0" smtClean="0"/>
              <a:t> (</a:t>
            </a:r>
            <a:r>
              <a:rPr lang="en-US" sz="2000" b="1" dirty="0" err="1" smtClean="0"/>
              <a:t>Tola</a:t>
            </a:r>
            <a:r>
              <a:rPr lang="en-US" sz="2000" b="1" dirty="0" smtClean="0"/>
              <a:t>)</a:t>
            </a:r>
          </a:p>
        </p:txBody>
      </p:sp>
      <p:sp>
        <p:nvSpPr>
          <p:cNvPr id="8" name="McK Footnote"/>
          <p:cNvSpPr>
            <a:spLocks noChangeArrowheads="1"/>
          </p:cNvSpPr>
          <p:nvPr>
            <p:custDataLst>
              <p:tags r:id="rId1"/>
            </p:custDataLst>
          </p:nvPr>
        </p:nvSpPr>
        <p:spPr bwMode="auto">
          <a:xfrm>
            <a:off x="38877" y="4778573"/>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pic>
        <p:nvPicPr>
          <p:cNvPr id="15" name="Picture 14" descr="C:\Users\HP\Desktop\20151109_095715.jpg"/>
          <p:cNvPicPr/>
          <p:nvPr/>
        </p:nvPicPr>
        <p:blipFill>
          <a:blip r:embed="rId3" cstate="email"/>
          <a:srcRect/>
          <a:stretch>
            <a:fillRect/>
          </a:stretch>
        </p:blipFill>
        <p:spPr bwMode="auto">
          <a:xfrm>
            <a:off x="457200" y="640080"/>
            <a:ext cx="8058150" cy="410337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6" y="57656"/>
            <a:ext cx="8794113" cy="471042"/>
          </a:xfrm>
        </p:spPr>
        <p:txBody>
          <a:bodyPr>
            <a:normAutofit fontScale="90000"/>
          </a:bodyPr>
          <a:lstStyle/>
          <a:p>
            <a:pPr marL="233241" indent="-233241">
              <a:defRPr/>
            </a:pPr>
            <a:r>
              <a:rPr lang="en-US" sz="2000" b="1" dirty="0" smtClean="0"/>
              <a:t>MADHUBANI DISTRICT</a:t>
            </a:r>
            <a:br>
              <a:rPr lang="en-US" sz="2000" b="1" dirty="0" smtClean="0"/>
            </a:br>
            <a:r>
              <a:rPr lang="en-US" sz="2000" b="1" dirty="0" smtClean="0"/>
              <a:t>Block: </a:t>
            </a:r>
            <a:r>
              <a:rPr lang="en-US" sz="2000" b="1" dirty="0" err="1" smtClean="0"/>
              <a:t>Madhepur</a:t>
            </a:r>
            <a:r>
              <a:rPr lang="en-US" sz="2000" b="1" dirty="0" smtClean="0"/>
              <a:t>, G.P. – </a:t>
            </a:r>
            <a:r>
              <a:rPr lang="en-US" sz="2000" b="1" dirty="0" err="1" smtClean="0"/>
              <a:t>Mahasingh</a:t>
            </a:r>
            <a:r>
              <a:rPr lang="en-US" sz="2000" b="1" dirty="0" smtClean="0"/>
              <a:t> </a:t>
            </a:r>
            <a:r>
              <a:rPr lang="en-US" sz="2000" b="1" dirty="0" err="1" smtClean="0"/>
              <a:t>Hasouli</a:t>
            </a:r>
            <a:r>
              <a:rPr lang="en-US" sz="2000" b="1" dirty="0" smtClean="0"/>
              <a:t>, Village – </a:t>
            </a:r>
            <a:r>
              <a:rPr lang="en-US" sz="2000" b="1" dirty="0" err="1" smtClean="0"/>
              <a:t>Behera</a:t>
            </a:r>
            <a:endParaRPr lang="en-US" sz="2000" b="1" dirty="0" smtClean="0"/>
          </a:p>
        </p:txBody>
      </p:sp>
      <p:sp>
        <p:nvSpPr>
          <p:cNvPr id="8" name="McK Footnote"/>
          <p:cNvSpPr>
            <a:spLocks noChangeArrowheads="1"/>
          </p:cNvSpPr>
          <p:nvPr>
            <p:custDataLst>
              <p:tags r:id="rId1"/>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474580" indent="-474580"/>
            <a:endParaRPr lang="en-US" sz="1000" dirty="0" smtClean="0">
              <a:latin typeface="+mj-lt"/>
              <a:cs typeface="Calibri" pitchFamily="34" charset="0"/>
            </a:endParaRPr>
          </a:p>
          <a:p>
            <a:pPr marL="474580" indent="-474580"/>
            <a:r>
              <a:rPr lang="en-US" sz="1000" dirty="0" smtClean="0">
                <a:latin typeface="+mj-lt"/>
                <a:cs typeface="Calibri" pitchFamily="34" charset="0"/>
              </a:rPr>
              <a:t>Source:  FGDs and Community interactions</a:t>
            </a:r>
            <a:endParaRPr lang="en-US" sz="1000" baseline="30000" dirty="0" smtClean="0">
              <a:latin typeface="+mj-lt"/>
              <a:cs typeface="Calibri" pitchFamily="34" charset="0"/>
            </a:endParaRPr>
          </a:p>
        </p:txBody>
      </p:sp>
      <p:pic>
        <p:nvPicPr>
          <p:cNvPr id="5" name="Picture 4" descr="C:\Users\HP\Desktop\Madhubani 2- Behera Photographs during HRVCA - BSDMA\20151118_112802.jpg"/>
          <p:cNvPicPr/>
          <p:nvPr/>
        </p:nvPicPr>
        <p:blipFill>
          <a:blip r:embed="rId3" cstate="email"/>
          <a:srcRect/>
          <a:stretch>
            <a:fillRect/>
          </a:stretch>
        </p:blipFill>
        <p:spPr bwMode="auto">
          <a:xfrm>
            <a:off x="224244" y="635782"/>
            <a:ext cx="8695513" cy="4050518"/>
          </a:xfrm>
          <a:prstGeom prst="rect">
            <a:avLst/>
          </a:prstGeom>
          <a:noFill/>
          <a:ln w="9525">
            <a:solidFill>
              <a:srgbClr val="FF0000"/>
            </a:solidFill>
            <a:miter lim="800000"/>
            <a:headEnd/>
            <a:tailEnd/>
          </a:ln>
        </p:spPr>
      </p:pic>
    </p:spTree>
    <p:extLst>
      <p:ext uri="{BB962C8B-B14F-4D97-AF65-F5344CB8AC3E}">
        <p14:creationId xmlns:p14="http://schemas.microsoft.com/office/powerpoint/2010/main" xmlns="" val="432041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3600" b="1" i="1" u="sng" dirty="0" smtClean="0">
                <a:solidFill>
                  <a:srgbClr val="002060"/>
                </a:solidFill>
                <a:latin typeface="Arial" pitchFamily="34" charset="0"/>
                <a:cs typeface="Arial" pitchFamily="34" charset="0"/>
              </a:rPr>
              <a:t>Key learning</a:t>
            </a:r>
            <a:endParaRPr lang="en-US" sz="3600" i="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47500" lnSpcReduction="20000"/>
          </a:bodyPr>
          <a:lstStyle/>
          <a:p>
            <a:pPr marL="342900" lvl="1" indent="-342900">
              <a:buFont typeface="Arial" pitchFamily="34" charset="0"/>
              <a:buChar char="•"/>
            </a:pPr>
            <a:r>
              <a:rPr lang="en-US" sz="3100" b="1" i="1" dirty="0" smtClean="0">
                <a:solidFill>
                  <a:srgbClr val="002060"/>
                </a:solidFill>
                <a:latin typeface="Arial" pitchFamily="34" charset="0"/>
                <a:cs typeface="Arial" pitchFamily="34" charset="0"/>
              </a:rPr>
              <a:t>Prevention measures </a:t>
            </a:r>
            <a:r>
              <a:rPr lang="en-US" sz="3100" i="1" dirty="0" smtClean="0">
                <a:solidFill>
                  <a:srgbClr val="002060"/>
                </a:solidFill>
                <a:latin typeface="Arial" pitchFamily="34" charset="0"/>
                <a:cs typeface="Arial" pitchFamily="34" charset="0"/>
              </a:rPr>
              <a:t>highly useful in few hazards such as fire, disease outbreak. Awareness and IEC can play a significant role in prevention of such hazards.</a:t>
            </a:r>
          </a:p>
          <a:p>
            <a:pPr marL="342900" lvl="1" indent="-342900">
              <a:buFont typeface="Arial" pitchFamily="34" charset="0"/>
              <a:buChar char="•"/>
            </a:pPr>
            <a:endParaRPr lang="en-US" sz="3100" i="1" dirty="0" smtClean="0">
              <a:solidFill>
                <a:srgbClr val="002060"/>
              </a:solidFill>
              <a:latin typeface="Arial" pitchFamily="34" charset="0"/>
              <a:cs typeface="Arial" pitchFamily="34" charset="0"/>
            </a:endParaRPr>
          </a:p>
          <a:p>
            <a:pPr marL="342900" lvl="1" indent="-342900">
              <a:buFont typeface="Arial" pitchFamily="34" charset="0"/>
              <a:buChar char="•"/>
            </a:pPr>
            <a:r>
              <a:rPr lang="en-US" sz="3100" b="1" i="1" dirty="0" smtClean="0">
                <a:solidFill>
                  <a:srgbClr val="002060"/>
                </a:solidFill>
                <a:latin typeface="Arial" pitchFamily="34" charset="0"/>
                <a:cs typeface="Arial" pitchFamily="34" charset="0"/>
              </a:rPr>
              <a:t>Risk reduction </a:t>
            </a:r>
            <a:r>
              <a:rPr lang="en-US" sz="3100" i="1" dirty="0" smtClean="0">
                <a:solidFill>
                  <a:srgbClr val="002060"/>
                </a:solidFill>
                <a:latin typeface="Arial" pitchFamily="34" charset="0"/>
                <a:cs typeface="Arial" pitchFamily="34" charset="0"/>
              </a:rPr>
              <a:t>starts after appreciation of risk which is very important for the intervention districts. For example: very few people in </a:t>
            </a:r>
            <a:r>
              <a:rPr lang="en-US" sz="3100" i="1" dirty="0" err="1" smtClean="0">
                <a:solidFill>
                  <a:srgbClr val="002060"/>
                </a:solidFill>
                <a:latin typeface="Arial" pitchFamily="34" charset="0"/>
                <a:cs typeface="Arial" pitchFamily="34" charset="0"/>
              </a:rPr>
              <a:t>Nawada</a:t>
            </a:r>
            <a:r>
              <a:rPr lang="en-US" sz="3100" i="1" dirty="0" smtClean="0">
                <a:solidFill>
                  <a:srgbClr val="002060"/>
                </a:solidFill>
                <a:latin typeface="Arial" pitchFamily="34" charset="0"/>
                <a:cs typeface="Arial" pitchFamily="34" charset="0"/>
              </a:rPr>
              <a:t> district share and appreciate about any hazard or risk present in the district, whereas </a:t>
            </a:r>
            <a:r>
              <a:rPr lang="en-US" sz="3100" i="1" dirty="0" err="1" smtClean="0">
                <a:solidFill>
                  <a:srgbClr val="002060"/>
                </a:solidFill>
                <a:latin typeface="Arial" pitchFamily="34" charset="0"/>
                <a:cs typeface="Arial" pitchFamily="34" charset="0"/>
              </a:rPr>
              <a:t>Madhubani</a:t>
            </a:r>
            <a:r>
              <a:rPr lang="en-US" sz="3100" i="1" dirty="0" smtClean="0">
                <a:solidFill>
                  <a:srgbClr val="002060"/>
                </a:solidFill>
                <a:latin typeface="Arial" pitchFamily="34" charset="0"/>
                <a:cs typeface="Arial" pitchFamily="34" charset="0"/>
              </a:rPr>
              <a:t>, </a:t>
            </a:r>
            <a:r>
              <a:rPr lang="en-US" sz="3100" i="1" dirty="0" err="1" smtClean="0">
                <a:solidFill>
                  <a:srgbClr val="002060"/>
                </a:solidFill>
                <a:latin typeface="Arial" pitchFamily="34" charset="0"/>
                <a:cs typeface="Arial" pitchFamily="34" charset="0"/>
              </a:rPr>
              <a:t>Darbhanga</a:t>
            </a:r>
            <a:r>
              <a:rPr lang="en-US" sz="3100" i="1" dirty="0" smtClean="0">
                <a:solidFill>
                  <a:srgbClr val="002060"/>
                </a:solidFill>
                <a:latin typeface="Arial" pitchFamily="34" charset="0"/>
                <a:cs typeface="Arial" pitchFamily="34" charset="0"/>
              </a:rPr>
              <a:t>, </a:t>
            </a:r>
            <a:r>
              <a:rPr lang="en-US" sz="3100" i="1" dirty="0" err="1" smtClean="0">
                <a:solidFill>
                  <a:srgbClr val="002060"/>
                </a:solidFill>
                <a:latin typeface="Arial" pitchFamily="34" charset="0"/>
                <a:cs typeface="Arial" pitchFamily="34" charset="0"/>
              </a:rPr>
              <a:t>Samastipur</a:t>
            </a:r>
            <a:r>
              <a:rPr lang="en-US" sz="3100" i="1" dirty="0" smtClean="0">
                <a:solidFill>
                  <a:srgbClr val="002060"/>
                </a:solidFill>
                <a:latin typeface="Arial" pitchFamily="34" charset="0"/>
                <a:cs typeface="Arial" pitchFamily="34" charset="0"/>
              </a:rPr>
              <a:t> have more focus on flood and to some extent on drought.</a:t>
            </a:r>
          </a:p>
          <a:p>
            <a:pPr marL="342900" lvl="1" indent="-342900">
              <a:buFont typeface="Arial" pitchFamily="34" charset="0"/>
              <a:buChar char="•"/>
            </a:pPr>
            <a:endParaRPr lang="en-US" sz="3100" i="1" dirty="0" smtClean="0">
              <a:solidFill>
                <a:srgbClr val="002060"/>
              </a:solidFill>
              <a:latin typeface="Arial" pitchFamily="34" charset="0"/>
              <a:cs typeface="Arial" pitchFamily="34" charset="0"/>
            </a:endParaRPr>
          </a:p>
          <a:p>
            <a:pPr marL="342900" lvl="1" indent="-342900">
              <a:buFont typeface="Arial" pitchFamily="34" charset="0"/>
              <a:buChar char="•"/>
            </a:pPr>
            <a:r>
              <a:rPr lang="en-US" sz="3200" b="1" i="1" dirty="0" smtClean="0">
                <a:solidFill>
                  <a:srgbClr val="002060"/>
                </a:solidFill>
                <a:latin typeface="Arial" pitchFamily="34" charset="0"/>
                <a:cs typeface="Arial" pitchFamily="34" charset="0"/>
              </a:rPr>
              <a:t>Post disaster action:</a:t>
            </a:r>
          </a:p>
          <a:p>
            <a:pPr marL="742950" lvl="2" indent="-342900"/>
            <a:r>
              <a:rPr lang="en-US" sz="2900" i="1" dirty="0" smtClean="0">
                <a:solidFill>
                  <a:srgbClr val="002060"/>
                </a:solidFill>
                <a:latin typeface="Arial" pitchFamily="34" charset="0"/>
                <a:cs typeface="Arial" pitchFamily="34" charset="0"/>
              </a:rPr>
              <a:t>Officials consulted for their prior experiences in disaster response and management to understand successful measures and areas of improvements or challenges.</a:t>
            </a:r>
          </a:p>
          <a:p>
            <a:pPr marL="742950" lvl="2" indent="-342900"/>
            <a:endParaRPr lang="en-US" sz="2900" i="1" dirty="0" smtClean="0">
              <a:solidFill>
                <a:srgbClr val="002060"/>
              </a:solidFill>
              <a:latin typeface="Arial" pitchFamily="34" charset="0"/>
              <a:cs typeface="Arial" pitchFamily="34" charset="0"/>
            </a:endParaRPr>
          </a:p>
          <a:p>
            <a:pPr marL="742950" lvl="2" indent="-342900"/>
            <a:r>
              <a:rPr lang="en-US" sz="2900" i="1" dirty="0" smtClean="0">
                <a:solidFill>
                  <a:srgbClr val="002060"/>
                </a:solidFill>
                <a:latin typeface="Arial" pitchFamily="34" charset="0"/>
                <a:cs typeface="Arial" pitchFamily="34" charset="0"/>
              </a:rPr>
              <a:t>Learning and case stories from different places, both within Bihar, within India and also from neighboring countries are studied to understand what measures are successful and what could be improved and adapted.</a:t>
            </a:r>
            <a:endParaRPr lang="en-US" sz="3800" i="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3600" b="1" dirty="0" smtClean="0">
                <a:solidFill>
                  <a:srgbClr val="002060"/>
                </a:solidFill>
                <a:latin typeface="Arial" pitchFamily="34" charset="0"/>
                <a:cs typeface="Arial" pitchFamily="34" charset="0"/>
              </a:rPr>
              <a:t>Environment and CCA</a:t>
            </a:r>
            <a:endParaRPr lang="en-US" sz="3600" i="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304800" y="971550"/>
            <a:ext cx="8534400" cy="3394472"/>
          </a:xfrm>
        </p:spPr>
        <p:txBody>
          <a:bodyPr>
            <a:noAutofit/>
          </a:bodyPr>
          <a:lstStyle/>
          <a:p>
            <a:r>
              <a:rPr lang="en-US" sz="1200" dirty="0" smtClean="0">
                <a:solidFill>
                  <a:srgbClr val="002060"/>
                </a:solidFill>
                <a:latin typeface="Arial" pitchFamily="34" charset="0"/>
                <a:cs typeface="Arial" pitchFamily="34" charset="0"/>
              </a:rPr>
              <a:t>Extreme events i.e. heat waves, cold waves, more intense floods, more droughts, more intense cyclones and flash floods are on increase. </a:t>
            </a:r>
            <a:r>
              <a:rPr lang="en-US" sz="1200" b="1" i="1" dirty="0" smtClean="0">
                <a:solidFill>
                  <a:srgbClr val="002060"/>
                </a:solidFill>
                <a:latin typeface="Arial" pitchFamily="34" charset="0"/>
                <a:cs typeface="Arial" pitchFamily="34" charset="0"/>
              </a:rPr>
              <a:t>Agriculture, food security, water security and environmental degradation are key challenges</a:t>
            </a:r>
          </a:p>
          <a:p>
            <a:endParaRPr lang="en-US" sz="1200" b="1" dirty="0" smtClean="0">
              <a:solidFill>
                <a:srgbClr val="002060"/>
              </a:solidFill>
              <a:latin typeface="Arial" pitchFamily="34" charset="0"/>
              <a:cs typeface="Arial" pitchFamily="34" charset="0"/>
            </a:endParaRPr>
          </a:p>
          <a:p>
            <a:r>
              <a:rPr lang="en-US" sz="1200" b="1" dirty="0" smtClean="0">
                <a:solidFill>
                  <a:srgbClr val="002060"/>
                </a:solidFill>
                <a:latin typeface="Arial" pitchFamily="34" charset="0"/>
                <a:cs typeface="Arial" pitchFamily="34" charset="0"/>
              </a:rPr>
              <a:t>Efforts being considered in DDMP development in terms of environment and CCA:</a:t>
            </a:r>
          </a:p>
          <a:p>
            <a:pPr lvl="1">
              <a:lnSpc>
                <a:spcPct val="160000"/>
              </a:lnSpc>
            </a:pPr>
            <a:r>
              <a:rPr lang="en-US" sz="1100" dirty="0" smtClean="0">
                <a:solidFill>
                  <a:srgbClr val="002060"/>
                </a:solidFill>
                <a:latin typeface="Arial" pitchFamily="34" charset="0"/>
                <a:cs typeface="Arial" pitchFamily="34" charset="0"/>
              </a:rPr>
              <a:t>More efficient weather forecasting, and its timely reach to communities</a:t>
            </a:r>
          </a:p>
          <a:p>
            <a:pPr lvl="1">
              <a:lnSpc>
                <a:spcPct val="160000"/>
              </a:lnSpc>
            </a:pPr>
            <a:r>
              <a:rPr lang="en-US" sz="1100" dirty="0" smtClean="0">
                <a:solidFill>
                  <a:srgbClr val="002060"/>
                </a:solidFill>
                <a:latin typeface="Arial" pitchFamily="34" charset="0"/>
                <a:cs typeface="Arial" pitchFamily="34" charset="0"/>
              </a:rPr>
              <a:t>Crop diversification, improved crop cycle, more efficient water use, and improved soil management practices, together with the development of flood &amp; drought-resistant crops can help reduce some of the negative impacts.</a:t>
            </a:r>
          </a:p>
          <a:p>
            <a:pPr lvl="1">
              <a:lnSpc>
                <a:spcPct val="160000"/>
              </a:lnSpc>
            </a:pPr>
            <a:r>
              <a:rPr lang="en-US" sz="1100" dirty="0" smtClean="0">
                <a:solidFill>
                  <a:srgbClr val="002060"/>
                </a:solidFill>
                <a:latin typeface="Arial" pitchFamily="34" charset="0"/>
                <a:cs typeface="Arial" pitchFamily="34" charset="0"/>
              </a:rPr>
              <a:t>Promotion of alternative livelihood opportunities, skill development, </a:t>
            </a:r>
            <a:r>
              <a:rPr lang="en-IN" sz="1100" dirty="0" smtClean="0">
                <a:solidFill>
                  <a:srgbClr val="002060"/>
                </a:solidFill>
                <a:latin typeface="Arial" pitchFamily="34" charset="0"/>
                <a:cs typeface="Arial" pitchFamily="34" charset="0"/>
              </a:rPr>
              <a:t>entrepreneurship </a:t>
            </a:r>
            <a:r>
              <a:rPr lang="en-US" sz="1100" dirty="0" smtClean="0">
                <a:solidFill>
                  <a:srgbClr val="002060"/>
                </a:solidFill>
                <a:latin typeface="Arial" pitchFamily="34" charset="0"/>
                <a:cs typeface="Arial" pitchFamily="34" charset="0"/>
              </a:rPr>
              <a:t>development</a:t>
            </a:r>
          </a:p>
          <a:p>
            <a:pPr lvl="1">
              <a:lnSpc>
                <a:spcPct val="160000"/>
              </a:lnSpc>
            </a:pPr>
            <a:r>
              <a:rPr lang="en-US" sz="1100" dirty="0" smtClean="0">
                <a:solidFill>
                  <a:srgbClr val="002060"/>
                </a:solidFill>
                <a:latin typeface="Arial" pitchFamily="34" charset="0"/>
                <a:cs typeface="Arial" pitchFamily="34" charset="0"/>
              </a:rPr>
              <a:t>Taking initiatives to reduce dependency on environment, water etc. for livelihood</a:t>
            </a:r>
          </a:p>
          <a:p>
            <a:pPr lvl="1">
              <a:lnSpc>
                <a:spcPct val="160000"/>
              </a:lnSpc>
            </a:pPr>
            <a:r>
              <a:rPr lang="en-US" sz="1100" dirty="0" smtClean="0">
                <a:solidFill>
                  <a:srgbClr val="002060"/>
                </a:solidFill>
                <a:latin typeface="Arial" pitchFamily="34" charset="0"/>
                <a:cs typeface="Arial" pitchFamily="34" charset="0"/>
              </a:rPr>
              <a:t>Generating local livelihood opportunities to curb migration</a:t>
            </a:r>
          </a:p>
          <a:p>
            <a:pPr lvl="1">
              <a:lnSpc>
                <a:spcPct val="160000"/>
              </a:lnSpc>
            </a:pPr>
            <a:r>
              <a:rPr lang="en-US" sz="1100" dirty="0" smtClean="0">
                <a:solidFill>
                  <a:srgbClr val="002060"/>
                </a:solidFill>
                <a:latin typeface="Arial" pitchFamily="34" charset="0"/>
                <a:cs typeface="Arial" pitchFamily="34" charset="0"/>
              </a:rPr>
              <a:t>Suitable building codes and adherence to same</a:t>
            </a:r>
          </a:p>
          <a:p>
            <a:pPr lvl="1">
              <a:lnSpc>
                <a:spcPct val="160000"/>
              </a:lnSpc>
            </a:pPr>
            <a:r>
              <a:rPr lang="en-US" sz="1100" dirty="0" smtClean="0">
                <a:solidFill>
                  <a:srgbClr val="002060"/>
                </a:solidFill>
                <a:latin typeface="Arial" pitchFamily="34" charset="0"/>
                <a:cs typeface="Arial" pitchFamily="34" charset="0"/>
              </a:rPr>
              <a:t>Incentivize efficient use of ground water resources</a:t>
            </a:r>
          </a:p>
          <a:p>
            <a:pPr lvl="1">
              <a:lnSpc>
                <a:spcPct val="160000"/>
              </a:lnSpc>
            </a:pPr>
            <a:r>
              <a:rPr lang="en-US" sz="1100" dirty="0" smtClean="0">
                <a:solidFill>
                  <a:srgbClr val="002060"/>
                </a:solidFill>
                <a:latin typeface="Arial" pitchFamily="34" charset="0"/>
                <a:cs typeface="Arial" pitchFamily="34" charset="0"/>
              </a:rPr>
              <a:t>Improvements in irrigation systems, water harvesting techniques, and more-efficient agricultural water management</a:t>
            </a:r>
          </a:p>
          <a:p>
            <a:pPr lvl="1">
              <a:lnSpc>
                <a:spcPct val="160000"/>
              </a:lnSpc>
            </a:pPr>
            <a:r>
              <a:rPr lang="en-US" sz="1100" dirty="0" smtClean="0">
                <a:solidFill>
                  <a:srgbClr val="002060"/>
                </a:solidFill>
                <a:latin typeface="Arial" pitchFamily="34" charset="0"/>
                <a:cs typeface="Arial" pitchFamily="34" charset="0"/>
              </a:rPr>
              <a:t>Regional cooperation on water issues</a:t>
            </a:r>
            <a:endParaRPr lang="en-US" sz="1200" b="1" i="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rmAutofit/>
          </a:bodyPr>
          <a:lstStyle/>
          <a:p>
            <a:r>
              <a:rPr lang="en-US" sz="2400" b="1" i="1" dirty="0" smtClean="0">
                <a:solidFill>
                  <a:srgbClr val="002060"/>
                </a:solidFill>
                <a:latin typeface="Arial" pitchFamily="34" charset="0"/>
                <a:cs typeface="Arial" pitchFamily="34" charset="0"/>
              </a:rPr>
              <a:t>Challenges faced by agencies engaged in making of DDMPs</a:t>
            </a:r>
            <a:endParaRPr lang="en-US" sz="2400" i="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304800" y="971550"/>
            <a:ext cx="8534400" cy="3886200"/>
          </a:xfrm>
        </p:spPr>
        <p:txBody>
          <a:bodyPr>
            <a:noAutofit/>
          </a:bodyPr>
          <a:lstStyle/>
          <a:p>
            <a:r>
              <a:rPr lang="en-US" sz="1600" i="1" dirty="0" smtClean="0">
                <a:solidFill>
                  <a:srgbClr val="002060"/>
                </a:solidFill>
                <a:latin typeface="Arial" pitchFamily="34" charset="0"/>
                <a:cs typeface="Arial" pitchFamily="34" charset="0"/>
              </a:rPr>
              <a:t>2 elections (General elections and </a:t>
            </a:r>
            <a:r>
              <a:rPr lang="en-US" sz="1600" i="1" dirty="0" err="1" smtClean="0">
                <a:solidFill>
                  <a:srgbClr val="002060"/>
                </a:solidFill>
                <a:latin typeface="Arial" pitchFamily="34" charset="0"/>
                <a:cs typeface="Arial" pitchFamily="34" charset="0"/>
              </a:rPr>
              <a:t>Panchayat</a:t>
            </a:r>
            <a:r>
              <a:rPr lang="en-US" sz="1600" i="1" dirty="0" smtClean="0">
                <a:solidFill>
                  <a:srgbClr val="002060"/>
                </a:solidFill>
                <a:latin typeface="Arial" pitchFamily="34" charset="0"/>
                <a:cs typeface="Arial" pitchFamily="34" charset="0"/>
              </a:rPr>
              <a:t> elections)</a:t>
            </a:r>
          </a:p>
          <a:p>
            <a:pPr lvl="1"/>
            <a:r>
              <a:rPr lang="en-US" sz="1400" i="1" dirty="0" smtClean="0">
                <a:solidFill>
                  <a:srgbClr val="002060"/>
                </a:solidFill>
                <a:latin typeface="Arial" pitchFamily="34" charset="0"/>
                <a:cs typeface="Arial" pitchFamily="34" charset="0"/>
              </a:rPr>
              <a:t>Loss of 5 months time</a:t>
            </a:r>
          </a:p>
          <a:p>
            <a:pPr lvl="1"/>
            <a:r>
              <a:rPr lang="en-US" sz="1400" i="1" dirty="0" smtClean="0">
                <a:solidFill>
                  <a:srgbClr val="002060"/>
                </a:solidFill>
                <a:latin typeface="Arial" pitchFamily="34" charset="0"/>
                <a:cs typeface="Arial" pitchFamily="34" charset="0"/>
              </a:rPr>
              <a:t>Staff retainer cost</a:t>
            </a:r>
          </a:p>
          <a:p>
            <a:pPr lvl="1"/>
            <a:r>
              <a:rPr lang="en-US" sz="1400" i="1" dirty="0" smtClean="0">
                <a:solidFill>
                  <a:srgbClr val="002060"/>
                </a:solidFill>
                <a:latin typeface="Arial" pitchFamily="34" charset="0"/>
                <a:cs typeface="Arial" pitchFamily="34" charset="0"/>
              </a:rPr>
              <a:t>Delay in activities</a:t>
            </a:r>
          </a:p>
          <a:p>
            <a:endParaRPr lang="en-US" sz="1600" i="1" dirty="0" smtClean="0">
              <a:solidFill>
                <a:srgbClr val="002060"/>
              </a:solidFill>
              <a:latin typeface="Arial" pitchFamily="34" charset="0"/>
              <a:cs typeface="Arial" pitchFamily="34" charset="0"/>
            </a:endParaRPr>
          </a:p>
          <a:p>
            <a:r>
              <a:rPr lang="en-US" sz="1600" i="1" dirty="0" smtClean="0">
                <a:solidFill>
                  <a:srgbClr val="002060"/>
                </a:solidFill>
                <a:latin typeface="Arial" pitchFamily="34" charset="0"/>
                <a:cs typeface="Arial" pitchFamily="34" charset="0"/>
              </a:rPr>
              <a:t>Delay in harmonization and standardization of process</a:t>
            </a:r>
          </a:p>
          <a:p>
            <a:endParaRPr lang="en-US" sz="1600" i="1" dirty="0" smtClean="0">
              <a:solidFill>
                <a:srgbClr val="002060"/>
              </a:solidFill>
              <a:latin typeface="Arial" pitchFamily="34" charset="0"/>
              <a:cs typeface="Arial" pitchFamily="34" charset="0"/>
            </a:endParaRPr>
          </a:p>
          <a:p>
            <a:r>
              <a:rPr lang="en-US" sz="1600" i="1" dirty="0" smtClean="0">
                <a:solidFill>
                  <a:srgbClr val="002060"/>
                </a:solidFill>
                <a:latin typeface="Arial" pitchFamily="34" charset="0"/>
                <a:cs typeface="Arial" pitchFamily="34" charset="0"/>
              </a:rPr>
              <a:t>Taxation – TDS as well as Service tax</a:t>
            </a:r>
          </a:p>
          <a:p>
            <a:endParaRPr lang="en-US" sz="1600" i="1" dirty="0" smtClean="0">
              <a:solidFill>
                <a:srgbClr val="002060"/>
              </a:solidFill>
              <a:latin typeface="Arial" pitchFamily="34" charset="0"/>
              <a:cs typeface="Arial" pitchFamily="34" charset="0"/>
            </a:endParaRPr>
          </a:p>
          <a:p>
            <a:r>
              <a:rPr lang="en-US" sz="1600" i="1" dirty="0" smtClean="0">
                <a:solidFill>
                  <a:srgbClr val="002060"/>
                </a:solidFill>
                <a:latin typeface="Arial" pitchFamily="34" charset="0"/>
                <a:cs typeface="Arial" pitchFamily="34" charset="0"/>
              </a:rPr>
              <a:t>Translation (costing and resources)</a:t>
            </a:r>
          </a:p>
          <a:p>
            <a:endParaRPr lang="en-US" sz="1600" i="1" dirty="0" smtClean="0">
              <a:solidFill>
                <a:srgbClr val="002060"/>
              </a:solidFill>
              <a:latin typeface="Arial" pitchFamily="34" charset="0"/>
              <a:cs typeface="Arial" pitchFamily="34" charset="0"/>
            </a:endParaRPr>
          </a:p>
          <a:p>
            <a:r>
              <a:rPr lang="en-US" sz="1600" i="1" dirty="0" smtClean="0">
                <a:solidFill>
                  <a:srgbClr val="002060"/>
                </a:solidFill>
                <a:latin typeface="Arial" pitchFamily="34" charset="0"/>
                <a:cs typeface="Arial" pitchFamily="34" charset="0"/>
              </a:rPr>
              <a:t>Field logistics cost (resources with DDMA to support field process cost)</a:t>
            </a:r>
          </a:p>
          <a:p>
            <a:endParaRPr lang="en-US" sz="1600" i="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790950"/>
            <a:ext cx="7315200" cy="27432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1812" y="1047751"/>
            <a:ext cx="7007211" cy="3429000"/>
          </a:xfrm>
          <a:ln>
            <a:solidFill>
              <a:schemeClr val="tx1"/>
            </a:solidFill>
          </a:ln>
        </p:spPr>
        <p:txBody>
          <a:bodyPr>
            <a:normAutofit fontScale="70000" lnSpcReduction="20000"/>
          </a:bodyPr>
          <a:lstStyle/>
          <a:p>
            <a:pPr>
              <a:buFont typeface="Wingdings" pitchFamily="2" charset="2"/>
              <a:buChar char="Ø"/>
            </a:pPr>
            <a:endParaRPr lang="en-AU" sz="2000" dirty="0" smtClean="0"/>
          </a:p>
          <a:p>
            <a:pPr>
              <a:buFont typeface="Wingdings" pitchFamily="2" charset="2"/>
              <a:buChar char="Ø"/>
            </a:pPr>
            <a:r>
              <a:rPr lang="en-AU" sz="2000" dirty="0" smtClean="0"/>
              <a:t>Background</a:t>
            </a:r>
            <a:endParaRPr lang="en-US" sz="2000" dirty="0" smtClean="0"/>
          </a:p>
          <a:p>
            <a:pPr>
              <a:buFont typeface="Wingdings" pitchFamily="2" charset="2"/>
              <a:buChar char="Ø"/>
            </a:pPr>
            <a:endParaRPr lang="en-AU" sz="2000" dirty="0" smtClean="0"/>
          </a:p>
          <a:p>
            <a:pPr>
              <a:buFont typeface="Wingdings" pitchFamily="2" charset="2"/>
              <a:buChar char="Ø"/>
            </a:pPr>
            <a:r>
              <a:rPr lang="en-AU" sz="2000" dirty="0" smtClean="0"/>
              <a:t>Rationale for Disaster Management Planning</a:t>
            </a:r>
            <a:endParaRPr lang="en-US" sz="2000" dirty="0" smtClean="0"/>
          </a:p>
          <a:p>
            <a:pPr>
              <a:buFont typeface="Wingdings" pitchFamily="2" charset="2"/>
              <a:buChar char="Ø"/>
            </a:pPr>
            <a:endParaRPr lang="en-AU" sz="2000" dirty="0" smtClean="0"/>
          </a:p>
          <a:p>
            <a:pPr>
              <a:buFont typeface="Wingdings" pitchFamily="2" charset="2"/>
              <a:buChar char="Ø"/>
            </a:pPr>
            <a:r>
              <a:rPr lang="en-US" sz="2000" dirty="0" smtClean="0"/>
              <a:t>Model DDMP development</a:t>
            </a:r>
          </a:p>
          <a:p>
            <a:pPr>
              <a:buFont typeface="Wingdings" pitchFamily="2" charset="2"/>
              <a:buChar char="Ø"/>
            </a:pPr>
            <a:endParaRPr lang="en-AU" sz="2000" dirty="0" smtClean="0"/>
          </a:p>
          <a:p>
            <a:pPr>
              <a:buFont typeface="Wingdings" pitchFamily="2" charset="2"/>
              <a:buChar char="Ø"/>
            </a:pPr>
            <a:r>
              <a:rPr lang="en-AU" sz="2000" dirty="0" smtClean="0"/>
              <a:t>Scale up of </a:t>
            </a:r>
            <a:r>
              <a:rPr lang="en-AU" sz="2000" dirty="0" err="1" smtClean="0"/>
              <a:t>Madhubani</a:t>
            </a:r>
            <a:r>
              <a:rPr lang="en-AU" sz="2000" dirty="0" smtClean="0"/>
              <a:t> model</a:t>
            </a:r>
          </a:p>
          <a:p>
            <a:pPr>
              <a:buFont typeface="Wingdings" pitchFamily="2" charset="2"/>
              <a:buChar char="Ø"/>
            </a:pPr>
            <a:endParaRPr lang="en-AU" sz="2000" dirty="0" smtClean="0"/>
          </a:p>
          <a:p>
            <a:pPr>
              <a:buFont typeface="Wingdings" pitchFamily="2" charset="2"/>
              <a:buChar char="Ø"/>
            </a:pPr>
            <a:r>
              <a:rPr lang="en-AU" sz="2000" dirty="0" smtClean="0"/>
              <a:t>Contents of DDMPs</a:t>
            </a:r>
          </a:p>
          <a:p>
            <a:pPr>
              <a:buFont typeface="Wingdings" pitchFamily="2" charset="2"/>
              <a:buChar char="Ø"/>
            </a:pPr>
            <a:endParaRPr lang="en-AU" sz="2000" dirty="0" smtClean="0"/>
          </a:p>
          <a:p>
            <a:pPr>
              <a:buFont typeface="Wingdings" pitchFamily="2" charset="2"/>
              <a:buChar char="Ø"/>
            </a:pPr>
            <a:r>
              <a:rPr lang="en-AU" sz="2000" dirty="0" smtClean="0"/>
              <a:t>DDMP development process – case of Bihar</a:t>
            </a:r>
          </a:p>
          <a:p>
            <a:pPr>
              <a:buFont typeface="Wingdings" pitchFamily="2" charset="2"/>
              <a:buChar char="Ø"/>
            </a:pPr>
            <a:endParaRPr lang="en-US" sz="2000" dirty="0" smtClean="0"/>
          </a:p>
          <a:p>
            <a:pPr>
              <a:buFont typeface="Wingdings" pitchFamily="2" charset="2"/>
              <a:buChar char="Ø"/>
            </a:pPr>
            <a:r>
              <a:rPr lang="en-US" sz="2000" b="1" dirty="0" smtClean="0"/>
              <a:t>Technology applications in disaster management and planning</a:t>
            </a:r>
          </a:p>
        </p:txBody>
      </p:sp>
      <p:sp>
        <p:nvSpPr>
          <p:cNvPr id="5" name="TextBox 4"/>
          <p:cNvSpPr txBox="1"/>
          <p:nvPr/>
        </p:nvSpPr>
        <p:spPr>
          <a:xfrm>
            <a:off x="292442" y="240206"/>
            <a:ext cx="2255978" cy="338554"/>
          </a:xfrm>
          <a:prstGeom prst="rect">
            <a:avLst/>
          </a:prstGeom>
          <a:noFill/>
        </p:spPr>
        <p:txBody>
          <a:bodyPr wrap="square" rtlCol="0">
            <a:spAutoFit/>
          </a:bodyPr>
          <a:lstStyle/>
          <a:p>
            <a:r>
              <a:rPr lang="en-US" sz="1600" b="1" dirty="0" smtClean="0"/>
              <a:t>Agenda</a:t>
            </a:r>
            <a:endParaRPr lang="en-US" sz="16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8" y="-19050"/>
            <a:ext cx="9144000" cy="857250"/>
          </a:xfrm>
          <a:solidFill>
            <a:srgbClr val="92D050"/>
          </a:solidFill>
          <a:ln>
            <a:solidFill>
              <a:srgbClr val="92D050"/>
            </a:solidFill>
          </a:ln>
        </p:spPr>
        <p:txBody>
          <a:bodyPr>
            <a:noAutofit/>
          </a:bodyPr>
          <a:lstStyle/>
          <a:p>
            <a:r>
              <a:rPr lang="en-US" sz="2000" b="1" i="1" u="sng" dirty="0" smtClean="0">
                <a:solidFill>
                  <a:srgbClr val="002060"/>
                </a:solidFill>
                <a:latin typeface="Arial" pitchFamily="34" charset="0"/>
                <a:cs typeface="Arial" pitchFamily="34" charset="0"/>
              </a:rPr>
              <a:t>GIS is one of the widely used technologies for </a:t>
            </a:r>
            <a:r>
              <a:rPr lang="en-US" sz="2000" b="1" i="1" u="sng" dirty="0">
                <a:solidFill>
                  <a:srgbClr val="002060"/>
                </a:solidFill>
                <a:latin typeface="Arial" pitchFamily="34" charset="0"/>
                <a:cs typeface="Arial" pitchFamily="34" charset="0"/>
              </a:rPr>
              <a:t>disaster mitigation </a:t>
            </a:r>
            <a:r>
              <a:rPr lang="en-US" sz="2000" b="1" i="1" u="sng" dirty="0" smtClean="0">
                <a:solidFill>
                  <a:srgbClr val="002060"/>
                </a:solidFill>
                <a:latin typeface="Arial" pitchFamily="34" charset="0"/>
                <a:cs typeface="Arial" pitchFamily="34" charset="0"/>
              </a:rPr>
              <a:t>plans</a:t>
            </a:r>
            <a:endParaRPr lang="en-US" sz="2000" b="1" i="1" u="sng" dirty="0">
              <a:solidFill>
                <a:srgbClr val="002060"/>
              </a:solidFill>
              <a:latin typeface="Arial" pitchFamily="34" charset="0"/>
              <a:cs typeface="Arial" pitchFamily="34" charset="0"/>
            </a:endParaRPr>
          </a:p>
        </p:txBody>
      </p:sp>
      <p:sp>
        <p:nvSpPr>
          <p:cNvPr id="4" name="Content Placeholder 3"/>
          <p:cNvSpPr>
            <a:spLocks noGrp="1"/>
          </p:cNvSpPr>
          <p:nvPr>
            <p:ph idx="1"/>
          </p:nvPr>
        </p:nvSpPr>
        <p:spPr>
          <a:xfrm>
            <a:off x="97192" y="1527175"/>
            <a:ext cx="2340000" cy="2025071"/>
          </a:xfrm>
        </p:spPr>
        <p:txBody>
          <a:bodyPr>
            <a:noAutofit/>
          </a:bodyPr>
          <a:lstStyle/>
          <a:p>
            <a:r>
              <a:rPr lang="en-US" sz="1600" dirty="0" smtClean="0"/>
              <a:t>Vulnerability analysis</a:t>
            </a:r>
          </a:p>
          <a:p>
            <a:r>
              <a:rPr lang="en-US" sz="1600" dirty="0" smtClean="0"/>
              <a:t>Risk assessment</a:t>
            </a:r>
          </a:p>
          <a:p>
            <a:r>
              <a:rPr lang="en-US" sz="1600" dirty="0" smtClean="0"/>
              <a:t>Real </a:t>
            </a:r>
            <a:r>
              <a:rPr lang="en-US" sz="1600" dirty="0"/>
              <a:t>time </a:t>
            </a:r>
            <a:r>
              <a:rPr lang="en-US" sz="1600" dirty="0" smtClean="0"/>
              <a:t>data gathering</a:t>
            </a:r>
          </a:p>
          <a:p>
            <a:r>
              <a:rPr lang="en-US" sz="1600" dirty="0" smtClean="0"/>
              <a:t>Data analysis</a:t>
            </a:r>
            <a:endParaRPr lang="en-US" sz="1600" dirty="0"/>
          </a:p>
        </p:txBody>
      </p:sp>
      <p:sp>
        <p:nvSpPr>
          <p:cNvPr id="5" name="Content Placeholder 3"/>
          <p:cNvSpPr txBox="1">
            <a:spLocks/>
          </p:cNvSpPr>
          <p:nvPr/>
        </p:nvSpPr>
        <p:spPr>
          <a:xfrm>
            <a:off x="2346966" y="1527175"/>
            <a:ext cx="2340000" cy="192913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Preparation of digital maps </a:t>
            </a:r>
          </a:p>
          <a:p>
            <a:r>
              <a:rPr lang="en-US" sz="1600" dirty="0"/>
              <a:t>H</a:t>
            </a:r>
            <a:r>
              <a:rPr lang="en-US" sz="1600" dirty="0" smtClean="0"/>
              <a:t>azard identification</a:t>
            </a:r>
          </a:p>
          <a:p>
            <a:r>
              <a:rPr lang="en-US" sz="1600" dirty="0" smtClean="0"/>
              <a:t>Real time monitoring</a:t>
            </a:r>
          </a:p>
          <a:p>
            <a:r>
              <a:rPr lang="en-US" sz="1600" dirty="0" smtClean="0"/>
              <a:t>Predictions and forecasting, </a:t>
            </a:r>
          </a:p>
          <a:p>
            <a:r>
              <a:rPr lang="en-US" sz="1600" dirty="0" smtClean="0"/>
              <a:t>Early warning</a:t>
            </a:r>
          </a:p>
        </p:txBody>
      </p:sp>
      <p:sp>
        <p:nvSpPr>
          <p:cNvPr id="6" name="Rectangle 5"/>
          <p:cNvSpPr/>
          <p:nvPr/>
        </p:nvSpPr>
        <p:spPr>
          <a:xfrm>
            <a:off x="4670400" y="1527175"/>
            <a:ext cx="2340000" cy="584775"/>
          </a:xfrm>
          <a:prstGeom prst="rect">
            <a:avLst/>
          </a:prstGeom>
        </p:spPr>
        <p:txBody>
          <a:bodyPr wrap="square">
            <a:spAutoFit/>
          </a:bodyPr>
          <a:lstStyle/>
          <a:p>
            <a:pPr marL="285750" indent="-285750">
              <a:buFont typeface="Arial" charset="0"/>
              <a:buChar char="•"/>
            </a:pPr>
            <a:r>
              <a:rPr lang="en-US" sz="1600" dirty="0" smtClean="0"/>
              <a:t>Accurate forecasting</a:t>
            </a:r>
          </a:p>
          <a:p>
            <a:pPr marL="285750" indent="-285750">
              <a:buFont typeface="Arial" charset="0"/>
              <a:buChar char="•"/>
            </a:pPr>
            <a:r>
              <a:rPr lang="en-US" sz="1600" dirty="0" smtClean="0"/>
              <a:t>Early warning</a:t>
            </a:r>
            <a:endParaRPr lang="en-US" sz="1600" dirty="0"/>
          </a:p>
        </p:txBody>
      </p:sp>
      <p:sp>
        <p:nvSpPr>
          <p:cNvPr id="7" name="Freeform 7"/>
          <p:cNvSpPr>
            <a:spLocks/>
          </p:cNvSpPr>
          <p:nvPr>
            <p:custDataLst>
              <p:tags r:id="rId1"/>
            </p:custDataLst>
          </p:nvPr>
        </p:nvSpPr>
        <p:spPr bwMode="blackWhite">
          <a:xfrm>
            <a:off x="203984" y="895350"/>
            <a:ext cx="2249774" cy="459684"/>
          </a:xfrm>
          <a:custGeom>
            <a:avLst/>
            <a:gdLst>
              <a:gd name="T0" fmla="*/ 0 w 1635"/>
              <a:gd name="T1" fmla="*/ 0 h 576"/>
              <a:gd name="T2" fmla="*/ 1531 w 1635"/>
              <a:gd name="T3" fmla="*/ 0 h 576"/>
              <a:gd name="T4" fmla="*/ 1635 w 1635"/>
              <a:gd name="T5" fmla="*/ 288 h 576"/>
              <a:gd name="T6" fmla="*/ 1531 w 1635"/>
              <a:gd name="T7" fmla="*/ 576 h 576"/>
              <a:gd name="T8" fmla="*/ 0 w 1635"/>
              <a:gd name="T9" fmla="*/ 576 h 576"/>
              <a:gd name="T10" fmla="*/ 0 w 1635"/>
              <a:gd name="T11" fmla="*/ 2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0" y="288"/>
                </a:lnTo>
                <a:lnTo>
                  <a:pt x="0" y="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wrap="none" lIns="45720" tIns="0" rIns="45720" bIns="0" anchor="ctr">
            <a:noAutofit/>
          </a:bodyPr>
          <a:lstStyle/>
          <a:p>
            <a:pPr algn="ctr"/>
            <a:r>
              <a:rPr lang="en-US" sz="1200" b="1" dirty="0"/>
              <a:t>Web based GIS platform</a:t>
            </a:r>
            <a:endParaRPr lang="en-US" sz="1200" b="1" i="1" dirty="0">
              <a:latin typeface="Arial" pitchFamily="34" charset="0"/>
              <a:cs typeface="Arial" pitchFamily="34" charset="0"/>
            </a:endParaRPr>
          </a:p>
        </p:txBody>
      </p:sp>
      <p:sp>
        <p:nvSpPr>
          <p:cNvPr id="8" name="Freeform 10"/>
          <p:cNvSpPr>
            <a:spLocks/>
          </p:cNvSpPr>
          <p:nvPr>
            <p:custDataLst>
              <p:tags r:id="rId2"/>
            </p:custDataLst>
          </p:nvPr>
        </p:nvSpPr>
        <p:spPr bwMode="blackWhite">
          <a:xfrm>
            <a:off x="2437192" y="896620"/>
            <a:ext cx="2249774" cy="459684"/>
          </a:xfrm>
          <a:custGeom>
            <a:avLst/>
            <a:gdLst>
              <a:gd name="T0" fmla="*/ 0 w 1635"/>
              <a:gd name="T1" fmla="*/ 0 h 576"/>
              <a:gd name="T2" fmla="*/ 1531 w 1635"/>
              <a:gd name="T3" fmla="*/ 0 h 576"/>
              <a:gd name="T4" fmla="*/ 1635 w 1635"/>
              <a:gd name="T5" fmla="*/ 288 h 576"/>
              <a:gd name="T6" fmla="*/ 1531 w 1635"/>
              <a:gd name="T7" fmla="*/ 576 h 576"/>
              <a:gd name="T8" fmla="*/ 0 w 1635"/>
              <a:gd name="T9" fmla="*/ 576 h 576"/>
              <a:gd name="T10" fmla="*/ 104 w 1635"/>
              <a:gd name="T11" fmla="*/ 2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104" y="288"/>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wrap="none" lIns="45720" tIns="0" rIns="45720" bIns="0" anchor="ctr">
            <a:noAutofit/>
          </a:bodyPr>
          <a:lstStyle/>
          <a:p>
            <a:pPr algn="ctr"/>
            <a:r>
              <a:rPr lang="en-US" sz="1200" b="1" dirty="0"/>
              <a:t>Remote sensing</a:t>
            </a:r>
            <a:endParaRPr lang="en-US" sz="1200" b="1" i="1" dirty="0">
              <a:latin typeface="Arial" pitchFamily="34" charset="0"/>
              <a:cs typeface="Arial" pitchFamily="34" charset="0"/>
            </a:endParaRPr>
          </a:p>
        </p:txBody>
      </p:sp>
      <p:sp>
        <p:nvSpPr>
          <p:cNvPr id="9" name="Freeform 14"/>
          <p:cNvSpPr>
            <a:spLocks/>
          </p:cNvSpPr>
          <p:nvPr>
            <p:custDataLst>
              <p:tags r:id="rId3"/>
            </p:custDataLst>
          </p:nvPr>
        </p:nvSpPr>
        <p:spPr bwMode="blackWhite">
          <a:xfrm>
            <a:off x="4670400" y="895350"/>
            <a:ext cx="2251183" cy="459684"/>
          </a:xfrm>
          <a:custGeom>
            <a:avLst/>
            <a:gdLst>
              <a:gd name="T0" fmla="*/ 0 w 1635"/>
              <a:gd name="T1" fmla="*/ 0 h 576"/>
              <a:gd name="T2" fmla="*/ 1531 w 1635"/>
              <a:gd name="T3" fmla="*/ 0 h 576"/>
              <a:gd name="T4" fmla="*/ 1635 w 1635"/>
              <a:gd name="T5" fmla="*/ 288 h 576"/>
              <a:gd name="T6" fmla="*/ 1531 w 1635"/>
              <a:gd name="T7" fmla="*/ 576 h 576"/>
              <a:gd name="T8" fmla="*/ 0 w 1635"/>
              <a:gd name="T9" fmla="*/ 576 h 576"/>
              <a:gd name="T10" fmla="*/ 104 w 1635"/>
              <a:gd name="T11" fmla="*/ 2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104" y="288"/>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lIns="45720" tIns="0" rIns="45720" bIns="0" anchor="ctr">
            <a:noAutofit/>
          </a:bodyPr>
          <a:lstStyle/>
          <a:p>
            <a:pPr algn="ctr"/>
            <a:r>
              <a:rPr lang="en-US" sz="1200" b="1" dirty="0"/>
              <a:t>Advanced modeling </a:t>
            </a:r>
            <a:r>
              <a:rPr lang="en-US" sz="1200" b="1" dirty="0" smtClean="0"/>
              <a:t>techniques</a:t>
            </a:r>
            <a:endParaRPr lang="en-US" sz="1200" b="1" dirty="0"/>
          </a:p>
        </p:txBody>
      </p:sp>
      <p:sp>
        <p:nvSpPr>
          <p:cNvPr id="10" name="Rectangle 9"/>
          <p:cNvSpPr/>
          <p:nvPr/>
        </p:nvSpPr>
        <p:spPr>
          <a:xfrm>
            <a:off x="203984" y="3504532"/>
            <a:ext cx="8830516" cy="737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Case in DDMP: UNICEF developed a GIS based District Disaster Management Plan for </a:t>
            </a:r>
            <a:r>
              <a:rPr lang="en-US" dirty="0" err="1"/>
              <a:t>Samastipur</a:t>
            </a:r>
            <a:r>
              <a:rPr lang="en-US" dirty="0"/>
              <a:t>, </a:t>
            </a:r>
            <a:r>
              <a:rPr lang="en-US" dirty="0" smtClean="0"/>
              <a:t>Bihar</a:t>
            </a:r>
          </a:p>
        </p:txBody>
      </p:sp>
      <p:sp>
        <p:nvSpPr>
          <p:cNvPr id="11" name="Rectangle 10"/>
          <p:cNvSpPr/>
          <p:nvPr/>
        </p:nvSpPr>
        <p:spPr>
          <a:xfrm>
            <a:off x="7010400" y="933896"/>
            <a:ext cx="2036791" cy="2477601"/>
          </a:xfrm>
          <a:prstGeom prst="rect">
            <a:avLst/>
          </a:prstGeom>
          <a:solidFill>
            <a:schemeClr val="accent6"/>
          </a:solidFill>
        </p:spPr>
        <p:txBody>
          <a:bodyPr wrap="square">
            <a:spAutoFit/>
          </a:bodyPr>
          <a:lstStyle/>
          <a:p>
            <a:r>
              <a:rPr lang="en-US" sz="1200" dirty="0" smtClean="0">
                <a:solidFill>
                  <a:prstClr val="black"/>
                </a:solidFill>
                <a:latin typeface="Georgia" charset="0"/>
              </a:rPr>
              <a:t>Case study of GIS Bihar</a:t>
            </a:r>
          </a:p>
          <a:p>
            <a:pPr marL="171450" indent="-171450">
              <a:buFont typeface="Arial" charset="0"/>
              <a:buChar char="•"/>
            </a:pPr>
            <a:r>
              <a:rPr lang="en-US" sz="1100" dirty="0" smtClean="0">
                <a:solidFill>
                  <a:prstClr val="black"/>
                </a:solidFill>
                <a:latin typeface="Georgia" charset="0"/>
              </a:rPr>
              <a:t>Framework </a:t>
            </a:r>
            <a:r>
              <a:rPr lang="en-US" sz="1100" dirty="0">
                <a:solidFill>
                  <a:prstClr val="black"/>
                </a:solidFill>
                <a:latin typeface="Georgia" charset="0"/>
              </a:rPr>
              <a:t>Spatial Data Service Oriented Architecture</a:t>
            </a:r>
          </a:p>
          <a:p>
            <a:pPr marL="171450" indent="-171450">
              <a:buFont typeface="Arial" charset="0"/>
              <a:buChar char="•"/>
            </a:pPr>
            <a:r>
              <a:rPr lang="en-US" sz="1100" dirty="0" smtClean="0">
                <a:solidFill>
                  <a:prstClr val="black"/>
                </a:solidFill>
                <a:latin typeface="Georgia" charset="0"/>
              </a:rPr>
              <a:t>On-line </a:t>
            </a:r>
            <a:r>
              <a:rPr lang="en-US" sz="1100" dirty="0">
                <a:solidFill>
                  <a:prstClr val="black"/>
                </a:solidFill>
                <a:latin typeface="Georgia" charset="0"/>
              </a:rPr>
              <a:t>help &amp; support services</a:t>
            </a:r>
          </a:p>
          <a:p>
            <a:pPr marL="171450" indent="-171450">
              <a:buFont typeface="Arial" charset="0"/>
              <a:buChar char="•"/>
            </a:pPr>
            <a:r>
              <a:rPr lang="en-US" sz="1100" dirty="0" smtClean="0">
                <a:solidFill>
                  <a:prstClr val="black"/>
                </a:solidFill>
                <a:latin typeface="Georgia" charset="0"/>
              </a:rPr>
              <a:t>Role </a:t>
            </a:r>
            <a:r>
              <a:rPr lang="en-US" sz="1100" dirty="0">
                <a:solidFill>
                  <a:prstClr val="black"/>
                </a:solidFill>
                <a:latin typeface="Georgia" charset="0"/>
              </a:rPr>
              <a:t>based User Management</a:t>
            </a:r>
          </a:p>
          <a:p>
            <a:pPr marL="171450" indent="-171450">
              <a:buFont typeface="Arial" charset="0"/>
              <a:buChar char="•"/>
            </a:pPr>
            <a:r>
              <a:rPr lang="en-US" sz="1100" dirty="0" smtClean="0">
                <a:solidFill>
                  <a:prstClr val="black"/>
                </a:solidFill>
                <a:latin typeface="Georgia" charset="0"/>
              </a:rPr>
              <a:t>State </a:t>
            </a:r>
            <a:r>
              <a:rPr lang="en-US" sz="1100" dirty="0">
                <a:solidFill>
                  <a:prstClr val="black"/>
                </a:solidFill>
                <a:latin typeface="Georgia" charset="0"/>
              </a:rPr>
              <a:t>of the art solution using latest GIS technology developed in web enabled environment</a:t>
            </a:r>
          </a:p>
          <a:p>
            <a:pPr marL="171450" indent="-171450">
              <a:buFont typeface="Arial" charset="0"/>
              <a:buChar char="•"/>
            </a:pPr>
            <a:r>
              <a:rPr lang="en-US" sz="1100" dirty="0" smtClean="0">
                <a:solidFill>
                  <a:prstClr val="black"/>
                </a:solidFill>
                <a:latin typeface="Georgia" charset="0"/>
              </a:rPr>
              <a:t>Thematic </a:t>
            </a:r>
            <a:r>
              <a:rPr lang="en-US" sz="1100" dirty="0">
                <a:solidFill>
                  <a:prstClr val="black"/>
                </a:solidFill>
                <a:latin typeface="Georgia" charset="0"/>
              </a:rPr>
              <a:t>Maps Generated at various levels</a:t>
            </a:r>
            <a:endParaRPr lang="en-US" sz="1100" dirty="0"/>
          </a:p>
        </p:txBody>
      </p:sp>
      <p:sp>
        <p:nvSpPr>
          <p:cNvPr id="12" name="Rectangle 11"/>
          <p:cNvSpPr/>
          <p:nvPr/>
        </p:nvSpPr>
        <p:spPr>
          <a:xfrm>
            <a:off x="97192" y="4242233"/>
            <a:ext cx="8711416" cy="923330"/>
          </a:xfrm>
          <a:prstGeom prst="rect">
            <a:avLst/>
          </a:prstGeom>
        </p:spPr>
        <p:txBody>
          <a:bodyPr wrap="square">
            <a:spAutoFit/>
          </a:bodyPr>
          <a:lstStyle/>
          <a:p>
            <a:pPr algn="ctr"/>
            <a:r>
              <a:rPr lang="en-US" dirty="0" smtClean="0"/>
              <a:t>Key challenges: Technical know-how</a:t>
            </a:r>
            <a:r>
              <a:rPr lang="en-US" dirty="0"/>
              <a:t>, cost and change management </a:t>
            </a:r>
            <a:r>
              <a:rPr lang="en-US" dirty="0" smtClean="0"/>
              <a:t>as </a:t>
            </a:r>
            <a:r>
              <a:rPr lang="en-US" dirty="0"/>
              <a:t>these skills are </a:t>
            </a:r>
            <a:r>
              <a:rPr lang="en-US" dirty="0" smtClean="0"/>
              <a:t>specialized </a:t>
            </a:r>
            <a:r>
              <a:rPr lang="en-US" dirty="0"/>
              <a:t>and require </a:t>
            </a:r>
            <a:r>
              <a:rPr lang="en-US" dirty="0" smtClean="0"/>
              <a:t>specialized </a:t>
            </a:r>
            <a:r>
              <a:rPr lang="en-US" dirty="0"/>
              <a:t>agencies for planning &amp; </a:t>
            </a:r>
            <a:r>
              <a:rPr lang="en-US" dirty="0" smtClean="0"/>
              <a:t>implementation</a:t>
            </a:r>
          </a:p>
          <a:p>
            <a:pPr algn="ctr"/>
            <a:r>
              <a:rPr lang="en-US" b="1" i="1" dirty="0" smtClean="0"/>
              <a:t>Handholding is critical</a:t>
            </a:r>
            <a:endParaRPr lang="en-US" b="1" i="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rgbClr val="92D050"/>
          </a:solidFill>
          <a:ln>
            <a:solidFill>
              <a:srgbClr val="92D050"/>
            </a:solidFill>
          </a:ln>
        </p:spPr>
        <p:txBody>
          <a:bodyPr>
            <a:noAutofit/>
          </a:bodyPr>
          <a:lstStyle/>
          <a:p>
            <a:r>
              <a:rPr lang="en-US" sz="2800" b="1" i="1" u="sng" dirty="0" smtClean="0">
                <a:solidFill>
                  <a:srgbClr val="002060"/>
                </a:solidFill>
                <a:latin typeface="Arial" pitchFamily="34" charset="0"/>
                <a:cs typeface="Arial" pitchFamily="34" charset="0"/>
              </a:rPr>
              <a:t>New age technology trends useful for Disaster Mitigation</a:t>
            </a:r>
            <a:endParaRPr lang="en-US" sz="2800" i="1" dirty="0">
              <a:solidFill>
                <a:srgbClr val="00206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028306077"/>
              </p:ext>
            </p:extLst>
          </p:nvPr>
        </p:nvGraphicFramePr>
        <p:xfrm>
          <a:off x="457200" y="1047750"/>
          <a:ext cx="8458200" cy="396193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6019800">
                  <a:extLst>
                    <a:ext uri="{9D8B030D-6E8A-4147-A177-3AD203B41FA5}">
                      <a16:colId xmlns:a16="http://schemas.microsoft.com/office/drawing/2014/main" xmlns="" val="20001"/>
                    </a:ext>
                  </a:extLst>
                </a:gridCol>
              </a:tblGrid>
              <a:tr h="304800">
                <a:tc>
                  <a:txBody>
                    <a:bodyPr/>
                    <a:lstStyle/>
                    <a:p>
                      <a:pPr algn="ctr"/>
                      <a:r>
                        <a:rPr lang="en-US" sz="1400" dirty="0" smtClean="0"/>
                        <a:t>Technologies</a:t>
                      </a:r>
                      <a:endParaRPr lang="en-US" sz="1400" dirty="0"/>
                    </a:p>
                  </a:txBody>
                  <a:tcPr/>
                </a:tc>
                <a:tc>
                  <a:txBody>
                    <a:bodyPr/>
                    <a:lstStyle/>
                    <a:p>
                      <a:pPr algn="ctr"/>
                      <a:r>
                        <a:rPr lang="en-US" sz="1400" dirty="0" smtClean="0"/>
                        <a:t>Possible use cases</a:t>
                      </a:r>
                      <a:endParaRPr lang="en-US" sz="1400" dirty="0"/>
                    </a:p>
                  </a:txBody>
                  <a:tcPr/>
                </a:tc>
                <a:extLst>
                  <a:ext uri="{0D108BD9-81ED-4DB2-BD59-A6C34878D82A}">
                    <a16:rowId xmlns:a16="http://schemas.microsoft.com/office/drawing/2014/main" xmlns="" val="10000"/>
                  </a:ext>
                </a:extLst>
              </a:tr>
              <a:tr h="1105782">
                <a:tc>
                  <a:txBody>
                    <a:bodyPr/>
                    <a:lstStyle/>
                    <a:p>
                      <a:r>
                        <a:rPr lang="en-US" sz="1400" dirty="0" smtClean="0"/>
                        <a:t>Cloud based disaster management applications</a:t>
                      </a:r>
                      <a:endParaRPr lang="en-US" sz="1400" dirty="0"/>
                    </a:p>
                  </a:txBody>
                  <a:tcPr/>
                </a:tc>
                <a:tc>
                  <a:txBody>
                    <a:bodyPr/>
                    <a:lstStyle/>
                    <a:p>
                      <a:pPr marL="358775" lvl="1" indent="-306388">
                        <a:buFont typeface="Arial" charset="0"/>
                        <a:buChar char="•"/>
                        <a:tabLst/>
                      </a:pPr>
                      <a:r>
                        <a:rPr lang="en-US" sz="1400" dirty="0" smtClean="0"/>
                        <a:t>Real time data management – data input and analysis (on hazards, vulnerabilities, resources, directories)</a:t>
                      </a:r>
                    </a:p>
                    <a:p>
                      <a:pPr marL="358775" lvl="1" indent="-306388">
                        <a:buFont typeface="Arial" charset="0"/>
                        <a:buChar char="•"/>
                        <a:tabLst/>
                      </a:pPr>
                      <a:r>
                        <a:rPr lang="en-US" sz="1400" dirty="0" smtClean="0"/>
                        <a:t>Real time plan monitoring and </a:t>
                      </a:r>
                      <a:r>
                        <a:rPr lang="en-US" sz="1400" dirty="0" err="1" smtClean="0"/>
                        <a:t>updation</a:t>
                      </a:r>
                      <a:endParaRPr lang="en-US" sz="1400" dirty="0" smtClean="0"/>
                    </a:p>
                    <a:p>
                      <a:pPr marL="358775" lvl="1" indent="-306388">
                        <a:buFont typeface="Arial" charset="0"/>
                        <a:buChar char="•"/>
                        <a:tabLst/>
                      </a:pPr>
                      <a:r>
                        <a:rPr lang="en-US" sz="1400" dirty="0" smtClean="0"/>
                        <a:t>Quick decision making at all levels</a:t>
                      </a:r>
                    </a:p>
                    <a:p>
                      <a:pPr marL="358775" lvl="1" indent="-306388">
                        <a:buFont typeface="Arial" charset="0"/>
                        <a:buChar char="•"/>
                        <a:tabLst/>
                      </a:pPr>
                      <a:r>
                        <a:rPr lang="en-US" sz="1400" dirty="0" smtClean="0"/>
                        <a:t>Dashboard / MIS for senior officials at district and state level </a:t>
                      </a:r>
                    </a:p>
                    <a:p>
                      <a:pPr marL="52387" lvl="1" indent="0">
                        <a:buFont typeface="Arial" charset="0"/>
                        <a:buNone/>
                        <a:tabLst/>
                      </a:pPr>
                      <a:r>
                        <a:rPr lang="en-US" sz="1400" b="1" dirty="0" smtClean="0"/>
                        <a:t>Cloud technology helps keep data</a:t>
                      </a:r>
                      <a:r>
                        <a:rPr lang="en-US" sz="1400" b="1" baseline="0" dirty="0" smtClean="0"/>
                        <a:t> secure in a remote location during disaster occurrence and keeps the application alive</a:t>
                      </a:r>
                      <a:endParaRPr lang="en-US" sz="1400" b="1" dirty="0" smtClean="0"/>
                    </a:p>
                  </a:txBody>
                  <a:tcPr/>
                </a:tc>
                <a:extLst>
                  <a:ext uri="{0D108BD9-81ED-4DB2-BD59-A6C34878D82A}">
                    <a16:rowId xmlns:a16="http://schemas.microsoft.com/office/drawing/2014/main" xmlns="" val="10001"/>
                  </a:ext>
                </a:extLst>
              </a:tr>
              <a:tr h="698389">
                <a:tc>
                  <a:txBody>
                    <a:bodyPr/>
                    <a:lstStyle/>
                    <a:p>
                      <a:r>
                        <a:rPr lang="en-US" sz="1400" dirty="0" smtClean="0"/>
                        <a:t>Social media such as </a:t>
                      </a:r>
                      <a:r>
                        <a:rPr lang="en-US" sz="1400" dirty="0" err="1" smtClean="0"/>
                        <a:t>facebook</a:t>
                      </a:r>
                      <a:r>
                        <a:rPr lang="en-US" sz="1400" dirty="0" smtClean="0"/>
                        <a:t>, </a:t>
                      </a:r>
                      <a:r>
                        <a:rPr lang="en-US" sz="1400" dirty="0" err="1" smtClean="0"/>
                        <a:t>whatsapp</a:t>
                      </a:r>
                      <a:r>
                        <a:rPr lang="en-US" sz="1400" dirty="0" smtClean="0"/>
                        <a:t>, messengers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Disaster management related information dissemination and information gathering, community based DRM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(successfully used during</a:t>
                      </a:r>
                      <a:r>
                        <a:rPr lang="en-US" sz="1400" b="1" baseline="0" dirty="0" smtClean="0"/>
                        <a:t> Chennai floods)</a:t>
                      </a:r>
                      <a:endParaRPr lang="en-US" sz="1400" b="1" dirty="0" smtClean="0"/>
                    </a:p>
                  </a:txBody>
                  <a:tcPr/>
                </a:tc>
                <a:extLst>
                  <a:ext uri="{0D108BD9-81ED-4DB2-BD59-A6C34878D82A}">
                    <a16:rowId xmlns:a16="http://schemas.microsoft.com/office/drawing/2014/main" xmlns="" val="10002"/>
                  </a:ext>
                </a:extLst>
              </a:tr>
              <a:tr h="446886">
                <a:tc>
                  <a:txBody>
                    <a:bodyPr/>
                    <a:lstStyle/>
                    <a:p>
                      <a:r>
                        <a:rPr lang="en-US" sz="1400" dirty="0" smtClean="0"/>
                        <a:t>Mobile applications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ICT,</a:t>
                      </a:r>
                      <a:r>
                        <a:rPr lang="en-US" sz="1400" baseline="0" dirty="0" smtClean="0"/>
                        <a:t>  data gathering, resource mobilization and monitoring</a:t>
                      </a:r>
                      <a:endParaRPr lang="en-US" sz="1400" dirty="0" smtClean="0"/>
                    </a:p>
                  </a:txBody>
                  <a:tcPr/>
                </a:tc>
                <a:extLst>
                  <a:ext uri="{0D108BD9-81ED-4DB2-BD59-A6C34878D82A}">
                    <a16:rowId xmlns:a16="http://schemas.microsoft.com/office/drawing/2014/main" xmlns="" val="10003"/>
                  </a:ext>
                </a:extLst>
              </a:tr>
              <a:tr h="446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eTools</a:t>
                      </a:r>
                      <a:r>
                        <a:rPr lang="en-US" sz="1400" dirty="0" smtClean="0"/>
                        <a:t> (learning and training)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Capacity building,</a:t>
                      </a:r>
                      <a:r>
                        <a:rPr lang="en-US" sz="1400" baseline="0" dirty="0" smtClean="0"/>
                        <a:t> disaster awareness</a:t>
                      </a:r>
                      <a:endParaRPr lang="en-US" sz="1400" dirty="0" smtClean="0"/>
                    </a:p>
                  </a:txBody>
                  <a:tcPr/>
                </a:tc>
                <a:extLst>
                  <a:ext uri="{0D108BD9-81ED-4DB2-BD59-A6C34878D82A}">
                    <a16:rowId xmlns:a16="http://schemas.microsoft.com/office/drawing/2014/main" xmlns="" val="10004"/>
                  </a:ext>
                </a:extLst>
              </a:tr>
              <a:tr h="446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Internet based HAM radio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Emergency communications during </a:t>
                      </a:r>
                      <a:r>
                        <a:rPr lang="en-US" sz="1400" dirty="0" err="1" smtClean="0"/>
                        <a:t>diasters</a:t>
                      </a:r>
                      <a:endParaRPr lang="en-US" sz="1400" dirty="0" smtClean="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877631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857250"/>
          </a:xfrm>
          <a:solidFill>
            <a:srgbClr val="92D050"/>
          </a:solidFill>
          <a:ln>
            <a:solidFill>
              <a:srgbClr val="92D050"/>
            </a:solidFill>
          </a:ln>
        </p:spPr>
        <p:txBody>
          <a:bodyPr>
            <a:noAutofit/>
          </a:bodyPr>
          <a:lstStyle/>
          <a:p>
            <a:r>
              <a:rPr lang="en-US" sz="2400" b="1" i="1" u="sng" dirty="0" smtClean="0">
                <a:solidFill>
                  <a:srgbClr val="002060"/>
                </a:solidFill>
                <a:latin typeface="Arial" pitchFamily="34" charset="0"/>
                <a:cs typeface="Arial" pitchFamily="34" charset="0"/>
              </a:rPr>
              <a:t>Crowd Sourcing as technique for low cost data gathering</a:t>
            </a:r>
            <a:endParaRPr lang="en-US" sz="2400" i="1" dirty="0">
              <a:solidFill>
                <a:srgbClr val="002060"/>
              </a:solidFill>
              <a:latin typeface="Arial" pitchFamily="34" charset="0"/>
              <a:cs typeface="Arial" pitchFamily="34" charset="0"/>
            </a:endParaRPr>
          </a:p>
        </p:txBody>
      </p:sp>
      <p:sp>
        <p:nvSpPr>
          <p:cNvPr id="4" name="Rectangle 3"/>
          <p:cNvSpPr/>
          <p:nvPr/>
        </p:nvSpPr>
        <p:spPr>
          <a:xfrm>
            <a:off x="489099" y="1223952"/>
            <a:ext cx="3778101" cy="1569660"/>
          </a:xfrm>
          <a:prstGeom prst="rect">
            <a:avLst/>
          </a:prstGeom>
        </p:spPr>
        <p:txBody>
          <a:bodyPr wrap="square">
            <a:spAutoFit/>
          </a:bodyPr>
          <a:lstStyle/>
          <a:p>
            <a:r>
              <a:rPr lang="en-US" sz="1600" smtClean="0">
                <a:latin typeface=""/>
              </a:rPr>
              <a:t>Possible </a:t>
            </a:r>
            <a:r>
              <a:rPr lang="en-US" sz="1600" dirty="0" smtClean="0">
                <a:latin typeface=""/>
              </a:rPr>
              <a:t>uses of crowd sourcing</a:t>
            </a:r>
          </a:p>
          <a:p>
            <a:pPr marL="285750" indent="-285750">
              <a:buFont typeface="Arial" charset="0"/>
              <a:buChar char="•"/>
            </a:pPr>
            <a:r>
              <a:rPr lang="en-US" sz="1600" dirty="0" smtClean="0">
                <a:latin typeface=""/>
              </a:rPr>
              <a:t>Data Gathering</a:t>
            </a:r>
          </a:p>
          <a:p>
            <a:pPr marL="285750" indent="-285750">
              <a:buFont typeface="Arial" charset="0"/>
              <a:buChar char="•"/>
            </a:pPr>
            <a:r>
              <a:rPr lang="en-US" sz="1600" dirty="0">
                <a:latin typeface=""/>
              </a:rPr>
              <a:t>Historical data gathering</a:t>
            </a:r>
          </a:p>
          <a:p>
            <a:pPr marL="285750" indent="-285750">
              <a:buFont typeface="Arial" charset="0"/>
              <a:buChar char="•"/>
            </a:pPr>
            <a:r>
              <a:rPr lang="en-US" sz="1600" dirty="0" smtClean="0">
                <a:latin typeface=""/>
              </a:rPr>
              <a:t>Building </a:t>
            </a:r>
            <a:r>
              <a:rPr lang="en-US" sz="1600" dirty="0">
                <a:latin typeface=""/>
              </a:rPr>
              <a:t>and </a:t>
            </a:r>
            <a:r>
              <a:rPr lang="en-US" sz="1600" dirty="0" smtClean="0">
                <a:latin typeface=""/>
              </a:rPr>
              <a:t>exposure data gathering</a:t>
            </a:r>
          </a:p>
          <a:p>
            <a:pPr marL="285750" indent="-285750">
              <a:buFont typeface="Arial" charset="0"/>
              <a:buChar char="•"/>
            </a:pPr>
            <a:r>
              <a:rPr lang="en-US" sz="1600" dirty="0" smtClean="0">
                <a:latin typeface=""/>
              </a:rPr>
              <a:t>Event/Risk information Gathering</a:t>
            </a:r>
            <a:endParaRPr lang="en-US" sz="1600" dirty="0">
              <a:latin typeface=""/>
            </a:endParaRPr>
          </a:p>
        </p:txBody>
      </p:sp>
      <p:sp>
        <p:nvSpPr>
          <p:cNvPr id="5" name="Rectangle 4"/>
          <p:cNvSpPr/>
          <p:nvPr/>
        </p:nvSpPr>
        <p:spPr>
          <a:xfrm>
            <a:off x="489099" y="3028950"/>
            <a:ext cx="3778101" cy="1077218"/>
          </a:xfrm>
          <a:prstGeom prst="rect">
            <a:avLst/>
          </a:prstGeom>
        </p:spPr>
        <p:txBody>
          <a:bodyPr wrap="square">
            <a:spAutoFit/>
          </a:bodyPr>
          <a:lstStyle/>
          <a:p>
            <a:r>
              <a:rPr lang="en-US" sz="1600" dirty="0" smtClean="0">
                <a:latin typeface=""/>
              </a:rPr>
              <a:t>Technology that can </a:t>
            </a:r>
            <a:r>
              <a:rPr lang="en-US" sz="1600" dirty="0">
                <a:latin typeface=""/>
              </a:rPr>
              <a:t>be used:</a:t>
            </a:r>
          </a:p>
          <a:p>
            <a:pPr marL="285750" indent="-285750">
              <a:buFont typeface="Arial" charset="0"/>
              <a:buChar char="•"/>
            </a:pPr>
            <a:r>
              <a:rPr lang="sk-SK" sz="1600" dirty="0" smtClean="0">
                <a:latin typeface=""/>
              </a:rPr>
              <a:t>Web</a:t>
            </a:r>
            <a:endParaRPr lang="sk-SK" sz="1600" dirty="0">
              <a:latin typeface=""/>
            </a:endParaRPr>
          </a:p>
          <a:p>
            <a:pPr marL="285750" indent="-285750">
              <a:buFont typeface="Arial" charset="0"/>
              <a:buChar char="•"/>
            </a:pPr>
            <a:r>
              <a:rPr lang="sk-SK" sz="1600" dirty="0" smtClean="0">
                <a:latin typeface=""/>
              </a:rPr>
              <a:t>Mobile </a:t>
            </a:r>
            <a:r>
              <a:rPr lang="en-US" sz="1600" dirty="0" smtClean="0">
                <a:latin typeface=""/>
              </a:rPr>
              <a:t>A</a:t>
            </a:r>
            <a:r>
              <a:rPr lang="sk-SK" sz="1600" dirty="0" smtClean="0">
                <a:latin typeface=""/>
              </a:rPr>
              <a:t>pplication</a:t>
            </a:r>
            <a:endParaRPr lang="sk-SK" sz="1600" dirty="0">
              <a:latin typeface=""/>
            </a:endParaRPr>
          </a:p>
          <a:p>
            <a:pPr marL="285750" indent="-285750">
              <a:buFont typeface="Arial" charset="0"/>
              <a:buChar char="•"/>
            </a:pPr>
            <a:r>
              <a:rPr lang="sk-SK" sz="1600" dirty="0" smtClean="0">
                <a:latin typeface=""/>
              </a:rPr>
              <a:t>Whats</a:t>
            </a:r>
            <a:r>
              <a:rPr lang="en-US" sz="1600" dirty="0" smtClean="0">
                <a:latin typeface=""/>
              </a:rPr>
              <a:t>A</a:t>
            </a:r>
            <a:r>
              <a:rPr lang="sk-SK" sz="1600" dirty="0" smtClean="0">
                <a:latin typeface=""/>
              </a:rPr>
              <a:t>pp</a:t>
            </a:r>
            <a:endParaRPr lang="en-US" sz="1600" dirty="0"/>
          </a:p>
        </p:txBody>
      </p:sp>
      <p:sp>
        <p:nvSpPr>
          <p:cNvPr id="3" name="Right Arrow 2"/>
          <p:cNvSpPr/>
          <p:nvPr/>
        </p:nvSpPr>
        <p:spPr>
          <a:xfrm>
            <a:off x="4419601" y="1111492"/>
            <a:ext cx="304800" cy="3365258"/>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2" y="2793612"/>
            <a:ext cx="3778101" cy="1077218"/>
          </a:xfrm>
          <a:prstGeom prst="rect">
            <a:avLst/>
          </a:prstGeom>
        </p:spPr>
        <p:txBody>
          <a:bodyPr wrap="square">
            <a:spAutoFit/>
          </a:bodyPr>
          <a:lstStyle/>
          <a:p>
            <a:r>
              <a:rPr lang="en-US" sz="1600" dirty="0" smtClean="0">
                <a:latin typeface=""/>
              </a:rPr>
              <a:t>Challenges of crowd sourcing</a:t>
            </a:r>
          </a:p>
          <a:p>
            <a:pPr marL="285750" indent="-285750">
              <a:buFont typeface="Arial" charset="0"/>
              <a:buChar char="•"/>
            </a:pPr>
            <a:r>
              <a:rPr lang="en-US" sz="1600" dirty="0" smtClean="0">
                <a:latin typeface=""/>
              </a:rPr>
              <a:t>Data filtration</a:t>
            </a:r>
          </a:p>
          <a:p>
            <a:pPr marL="285750" indent="-285750">
              <a:buFont typeface="Arial" charset="0"/>
              <a:buChar char="•"/>
            </a:pPr>
            <a:r>
              <a:rPr lang="en-US" sz="1600" dirty="0" smtClean="0">
                <a:latin typeface=""/>
              </a:rPr>
              <a:t>Authenticity of data source</a:t>
            </a:r>
          </a:p>
          <a:p>
            <a:pPr marL="285750" indent="-285750">
              <a:buFont typeface="Arial" charset="0"/>
              <a:buChar char="•"/>
            </a:pPr>
            <a:endParaRPr lang="en-US" sz="1600" dirty="0">
              <a:latin typeface=""/>
            </a:endParaRPr>
          </a:p>
        </p:txBody>
      </p:sp>
      <p:sp>
        <p:nvSpPr>
          <p:cNvPr id="9" name="Rectangle 8"/>
          <p:cNvSpPr/>
          <p:nvPr/>
        </p:nvSpPr>
        <p:spPr>
          <a:xfrm>
            <a:off x="4876802" y="1347062"/>
            <a:ext cx="3778101" cy="1077218"/>
          </a:xfrm>
          <a:prstGeom prst="rect">
            <a:avLst/>
          </a:prstGeom>
        </p:spPr>
        <p:txBody>
          <a:bodyPr wrap="square">
            <a:spAutoFit/>
          </a:bodyPr>
          <a:lstStyle/>
          <a:p>
            <a:r>
              <a:rPr lang="en-US" sz="1600" dirty="0" smtClean="0">
                <a:latin typeface=""/>
              </a:rPr>
              <a:t>Benefits of crowd sourcing</a:t>
            </a:r>
          </a:p>
          <a:p>
            <a:pPr marL="285750" indent="-285750">
              <a:buFont typeface="Arial" charset="0"/>
              <a:buChar char="•"/>
            </a:pPr>
            <a:r>
              <a:rPr lang="en-US" sz="1600" dirty="0" smtClean="0">
                <a:latin typeface=""/>
              </a:rPr>
              <a:t>Cost effective</a:t>
            </a:r>
          </a:p>
          <a:p>
            <a:pPr marL="285750" indent="-285750">
              <a:buFont typeface="Arial" charset="0"/>
              <a:buChar char="•"/>
            </a:pPr>
            <a:r>
              <a:rPr lang="en-US" sz="1600" dirty="0" smtClean="0">
                <a:latin typeface=""/>
              </a:rPr>
              <a:t>Faster data </a:t>
            </a:r>
            <a:r>
              <a:rPr lang="en-US" sz="1600" dirty="0">
                <a:latin typeface=""/>
              </a:rPr>
              <a:t>gathering</a:t>
            </a:r>
          </a:p>
          <a:p>
            <a:pPr marL="285750" indent="-285750">
              <a:buFont typeface="Arial" charset="0"/>
              <a:buChar char="•"/>
            </a:pPr>
            <a:r>
              <a:rPr lang="en-US" sz="1600" dirty="0" smtClean="0">
                <a:latin typeface=""/>
              </a:rPr>
              <a:t>Public engagement </a:t>
            </a:r>
            <a:endParaRPr lang="en-US" sz="1600" dirty="0">
              <a:latin typeface=""/>
            </a:endParaRPr>
          </a:p>
        </p:txBody>
      </p:sp>
    </p:spTree>
    <p:extLst>
      <p:ext uri="{BB962C8B-B14F-4D97-AF65-F5344CB8AC3E}">
        <p14:creationId xmlns:p14="http://schemas.microsoft.com/office/powerpoint/2010/main" xmlns="" val="1421948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dirty="0" smtClean="0"/>
              <a:t>Open session for discussions….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29700"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District Disaster Management Authority (DDMA)</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0" y="1075443"/>
            <a:ext cx="7928850" cy="3554819"/>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pPr>
            <a:r>
              <a:rPr lang="en-US" altLang="ko-KR" sz="1100" b="1" i="1" dirty="0" smtClean="0">
                <a:latin typeface="Arial" pitchFamily="34" charset="0"/>
                <a:ea typeface="굴림" pitchFamily="50" charset="-127"/>
                <a:cs typeface="Arial" pitchFamily="34" charset="0"/>
              </a:rPr>
              <a:t>Section 26</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Chairperson of the DDMA to preside over the meetings of the DDMA</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Exercise and discharge such powers and functions of the DDMA</a:t>
            </a:r>
          </a:p>
          <a:p>
            <a:pPr marL="599979" lvl="2" indent="-142875" defTabSz="895350">
              <a:buSzPct val="120000"/>
              <a:buFontTx/>
              <a:buChar char="•"/>
            </a:pP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100" b="1" i="1" dirty="0" smtClean="0">
                <a:latin typeface="Arial" pitchFamily="34" charset="0"/>
                <a:ea typeface="굴림" pitchFamily="50" charset="-127"/>
                <a:cs typeface="Arial" pitchFamily="34" charset="0"/>
              </a:rPr>
              <a:t>Section 27</a:t>
            </a:r>
          </a:p>
          <a:p>
            <a:pPr marL="599979" lvl="2" indent="-142875" defTabSz="895350">
              <a:buSzPct val="120000"/>
              <a:buFontTx/>
              <a:buChar char="•"/>
            </a:pPr>
            <a:r>
              <a:rPr lang="en-US" altLang="ko-KR" sz="1100" i="1" dirty="0" smtClean="0">
                <a:latin typeface="Arial" pitchFamily="34" charset="0"/>
                <a:ea typeface="굴림" pitchFamily="50" charset="-127"/>
                <a:cs typeface="Arial" pitchFamily="34" charset="0"/>
              </a:rPr>
              <a:t>Meetings</a:t>
            </a:r>
          </a:p>
          <a:p>
            <a:pPr marL="599979" lvl="2" indent="-142875" defTabSz="895350">
              <a:buSzPct val="120000"/>
              <a:buFontTx/>
              <a:buChar char="•"/>
            </a:pP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100" b="1" i="1" dirty="0" smtClean="0">
                <a:latin typeface="Arial" pitchFamily="34" charset="0"/>
                <a:ea typeface="굴림" pitchFamily="50" charset="-127"/>
                <a:cs typeface="Arial" pitchFamily="34" charset="0"/>
              </a:rPr>
              <a:t>Section 28</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Advisory committee</a:t>
            </a:r>
          </a:p>
          <a:p>
            <a:pPr marL="599979" lvl="2" indent="-142875" defTabSz="895350">
              <a:buSzPct val="120000"/>
              <a:buFontTx/>
              <a:buChar char="•"/>
            </a:pP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100" b="1" i="1" dirty="0" smtClean="0">
                <a:latin typeface="Arial" pitchFamily="34" charset="0"/>
                <a:ea typeface="굴림" pitchFamily="50" charset="-127"/>
                <a:cs typeface="Arial" pitchFamily="34" charset="0"/>
              </a:rPr>
              <a:t>Section 29</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SDMA support to DDMA in form of officers, consultants, employees</a:t>
            </a:r>
          </a:p>
          <a:p>
            <a:pPr marL="599979" lvl="2" indent="-142875" defTabSz="895350">
              <a:buSzPct val="120000"/>
              <a:buFontTx/>
              <a:buChar char="•"/>
            </a:pPr>
            <a:endParaRPr lang="en-US" altLang="ko-KR" sz="110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100" b="1" i="1" dirty="0" smtClean="0">
                <a:latin typeface="Arial" pitchFamily="34" charset="0"/>
                <a:ea typeface="굴림" pitchFamily="50" charset="-127"/>
                <a:cs typeface="Arial" pitchFamily="34" charset="0"/>
              </a:rPr>
              <a:t>Section 30</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Act as district planning, coordinating and implementing body for disaster management</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Prepare DM plan</a:t>
            </a:r>
          </a:p>
          <a:p>
            <a:pPr marL="599979" lvl="2" indent="-142875" defTabSz="895350">
              <a:buSzPct val="120000"/>
              <a:buFontTx/>
              <a:buChar char="•"/>
            </a:pPr>
            <a:endParaRPr lang="en-US" altLang="ko-KR" sz="1100" b="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100" b="1" i="1" dirty="0" smtClean="0">
                <a:latin typeface="Arial" pitchFamily="34" charset="0"/>
                <a:ea typeface="굴림" pitchFamily="50" charset="-127"/>
                <a:cs typeface="Arial" pitchFamily="34" charset="0"/>
              </a:rPr>
              <a:t>Section 31</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There shall be a plan for disaster management for every district of the State.</a:t>
            </a:r>
          </a:p>
          <a:p>
            <a:pPr marL="599979" lvl="2" indent="-142875" defTabSz="895350">
              <a:buSzPct val="120000"/>
              <a:buFontTx/>
              <a:buChar char="•"/>
            </a:pPr>
            <a:r>
              <a:rPr lang="en-US" altLang="ko-KR" sz="1100" b="0" i="1" dirty="0" smtClean="0">
                <a:latin typeface="Arial" pitchFamily="34" charset="0"/>
                <a:ea typeface="굴림" pitchFamily="50" charset="-127"/>
                <a:cs typeface="Arial" pitchFamily="34" charset="0"/>
              </a:rPr>
              <a:t>The District Plan shall be prepared by the District Authority, after consultation with the local authorities and having regard to the National Plan and the State Plan, to be approved by the State Authority.</a:t>
            </a:r>
          </a:p>
        </p:txBody>
      </p:sp>
      <p:sp>
        <p:nvSpPr>
          <p:cNvPr id="57" name="Line 5"/>
          <p:cNvSpPr>
            <a:spLocks noChangeShapeType="1"/>
          </p:cNvSpPr>
          <p:nvPr/>
        </p:nvSpPr>
        <p:spPr bwMode="auto">
          <a:xfrm>
            <a:off x="539408" y="4755366"/>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103124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7" name="Rectangle 6"/>
          <p:cNvSpPr>
            <a:spLocks noChangeArrowheads="1"/>
          </p:cNvSpPr>
          <p:nvPr/>
        </p:nvSpPr>
        <p:spPr bwMode="auto">
          <a:xfrm>
            <a:off x="529350" y="785516"/>
            <a:ext cx="5439473" cy="215444"/>
          </a:xfrm>
          <a:prstGeom prst="rect">
            <a:avLst/>
          </a:prstGeom>
          <a:noFill/>
          <a:ln w="9525">
            <a:noFill/>
            <a:miter lim="800000"/>
            <a:headEnd/>
            <a:tailEnd/>
          </a:ln>
        </p:spPr>
        <p:txBody>
          <a:bodyPr wrap="square" lIns="0" tIns="0" rIns="0" bIns="0" anchor="b">
            <a:spAutoFit/>
          </a:bodyPr>
          <a:lstStyle/>
          <a:p>
            <a:pPr defTabSz="895350">
              <a:buSzPct val="120000"/>
            </a:pPr>
            <a:r>
              <a:rPr lang="en-US" altLang="ko-KR" sz="1400" b="1" i="1" dirty="0" smtClean="0">
                <a:latin typeface="Arial" pitchFamily="34" charset="0"/>
                <a:ea typeface="굴림" pitchFamily="50" charset="-127"/>
                <a:cs typeface="Arial" pitchFamily="34" charset="0"/>
              </a:rPr>
              <a:t>Chapter IV of the DM Act-2005</a:t>
            </a:r>
            <a:endParaRPr lang="en-US" altLang="ko-KR" sz="1400" b="1" i="1" baseline="30000" dirty="0">
              <a:latin typeface="Arial" pitchFamily="34" charset="0"/>
              <a:ea typeface="굴림" pitchFamily="50" charset="-127"/>
              <a:cs typeface="Arial" pitchFamily="34" charset="0"/>
            </a:endParaRPr>
          </a:p>
        </p:txBody>
      </p:sp>
      <p:sp>
        <p:nvSpPr>
          <p:cNvPr id="18" name="McK Footnote"/>
          <p:cNvSpPr>
            <a:spLocks noChangeArrowheads="1"/>
          </p:cNvSpPr>
          <p:nvPr>
            <p:custDataLst>
              <p:tags r:id="rId3"/>
            </p:custDataLst>
          </p:nvPr>
        </p:nvSpPr>
        <p:spPr bwMode="auto">
          <a:xfrm>
            <a:off x="38877" y="4854773"/>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DM Act 2005; </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30724"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Role of departments</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1132165"/>
            <a:ext cx="7928849" cy="3139321"/>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pPr>
            <a:r>
              <a:rPr lang="en-US" altLang="ko-KR" sz="1200" b="1" i="1" dirty="0" smtClean="0">
                <a:latin typeface="Arial" pitchFamily="34" charset="0"/>
                <a:ea typeface="굴림" pitchFamily="50" charset="-127"/>
                <a:cs typeface="Arial" pitchFamily="34" charset="0"/>
              </a:rPr>
              <a:t>Section 32</a:t>
            </a:r>
          </a:p>
          <a:p>
            <a:pPr marL="599979" lvl="2" indent="-142875" defTabSz="895350">
              <a:buSzPct val="120000"/>
              <a:buFontTx/>
              <a:buChar char="•"/>
            </a:pPr>
            <a:r>
              <a:rPr lang="en-US" altLang="ko-KR" sz="1200" b="0" i="1" dirty="0" smtClean="0">
                <a:latin typeface="Arial" pitchFamily="34" charset="0"/>
                <a:ea typeface="굴림" pitchFamily="50" charset="-127"/>
                <a:cs typeface="Arial" pitchFamily="34" charset="0"/>
              </a:rPr>
              <a:t>Under the supervision of District Authority,</a:t>
            </a:r>
          </a:p>
          <a:p>
            <a:pPr marL="1057081" lvl="3" indent="-142875" defTabSz="895350">
              <a:buSzPct val="120000"/>
              <a:buFontTx/>
              <a:buChar char="•"/>
            </a:pPr>
            <a:endParaRPr lang="en-US" altLang="ko-KR" sz="1200" b="0" i="1" dirty="0" smtClean="0">
              <a:latin typeface="Arial" pitchFamily="34" charset="0"/>
              <a:ea typeface="굴림" pitchFamily="50" charset="-127"/>
              <a:cs typeface="Arial" pitchFamily="34" charset="0"/>
            </a:endParaRPr>
          </a:p>
          <a:p>
            <a:pPr marL="1057081" lvl="3" indent="-142875" defTabSz="895350">
              <a:buSzPct val="120000"/>
              <a:buFontTx/>
              <a:buChar char="•"/>
            </a:pPr>
            <a:r>
              <a:rPr lang="en-US" altLang="ko-KR" sz="1200" b="0" i="1" dirty="0" smtClean="0">
                <a:latin typeface="Arial" pitchFamily="34" charset="0"/>
                <a:ea typeface="굴림" pitchFamily="50" charset="-127"/>
                <a:cs typeface="Arial" pitchFamily="34" charset="0"/>
              </a:rPr>
              <a:t>Prepare a DM plan</a:t>
            </a:r>
          </a:p>
          <a:p>
            <a:pPr marL="1512598" lvl="4" indent="-142875" defTabSz="895350">
              <a:buSzPct val="120000"/>
              <a:buFontTx/>
              <a:buChar char="•"/>
            </a:pPr>
            <a:r>
              <a:rPr lang="en-US" altLang="ko-KR" sz="1200" b="0" i="1" dirty="0" smtClean="0">
                <a:latin typeface="Arial" pitchFamily="34" charset="0"/>
                <a:ea typeface="굴림" pitchFamily="50" charset="-127"/>
                <a:cs typeface="Arial" pitchFamily="34" charset="0"/>
              </a:rPr>
              <a:t>Provision for prevention and mitigation</a:t>
            </a:r>
          </a:p>
          <a:p>
            <a:pPr marL="1512598" lvl="4" indent="-142875" defTabSz="895350">
              <a:buSzPct val="120000"/>
              <a:buFontTx/>
              <a:buChar char="•"/>
            </a:pPr>
            <a:r>
              <a:rPr lang="en-US" altLang="ko-KR" sz="1200" b="0" i="1" dirty="0" smtClean="0">
                <a:latin typeface="Arial" pitchFamily="34" charset="0"/>
                <a:ea typeface="굴림" pitchFamily="50" charset="-127"/>
                <a:cs typeface="Arial" pitchFamily="34" charset="0"/>
              </a:rPr>
              <a:t>Provision for capacity building and preparedness</a:t>
            </a:r>
          </a:p>
          <a:p>
            <a:pPr marL="1512598" lvl="4" indent="-142875" defTabSz="895350">
              <a:buSzPct val="120000"/>
              <a:buFontTx/>
              <a:buChar char="•"/>
            </a:pPr>
            <a:r>
              <a:rPr lang="en-US" altLang="ko-KR" sz="1200" b="0" i="1" dirty="0" smtClean="0">
                <a:latin typeface="Arial" pitchFamily="34" charset="0"/>
                <a:ea typeface="굴림" pitchFamily="50" charset="-127"/>
                <a:cs typeface="Arial" pitchFamily="34" charset="0"/>
              </a:rPr>
              <a:t>Response plans and procedures, in the event of, any threatening disaster situation or disaster</a:t>
            </a:r>
          </a:p>
          <a:p>
            <a:pPr marL="1057081" lvl="3" indent="-142875" defTabSz="895350">
              <a:buSzPct val="120000"/>
              <a:buFontTx/>
              <a:buChar char="•"/>
            </a:pPr>
            <a:endParaRPr lang="en-US" altLang="ko-KR" sz="1200" b="0" i="1" dirty="0" smtClean="0">
              <a:latin typeface="Arial" pitchFamily="34" charset="0"/>
              <a:ea typeface="굴림" pitchFamily="50" charset="-127"/>
              <a:cs typeface="Arial" pitchFamily="34" charset="0"/>
            </a:endParaRPr>
          </a:p>
          <a:p>
            <a:pPr marL="1057081" lvl="3" indent="-142875" defTabSz="895350">
              <a:buSzPct val="120000"/>
              <a:buFontTx/>
              <a:buChar char="•"/>
            </a:pPr>
            <a:r>
              <a:rPr lang="en-US" altLang="ko-KR" sz="1200" b="0" i="1" dirty="0" smtClean="0">
                <a:latin typeface="Arial" pitchFamily="34" charset="0"/>
                <a:ea typeface="굴림" pitchFamily="50" charset="-127"/>
                <a:cs typeface="Arial" pitchFamily="34" charset="0"/>
              </a:rPr>
              <a:t>Coordinate the preparation and implementation of plan</a:t>
            </a:r>
          </a:p>
          <a:p>
            <a:pPr marL="1057081" lvl="3" indent="-142875" defTabSz="895350">
              <a:buSzPct val="120000"/>
              <a:buFontTx/>
              <a:buChar char="•"/>
            </a:pPr>
            <a:endParaRPr lang="en-US" altLang="ko-KR" sz="1200" b="0" i="1" dirty="0" smtClean="0">
              <a:latin typeface="Arial" pitchFamily="34" charset="0"/>
              <a:ea typeface="굴림" pitchFamily="50" charset="-127"/>
              <a:cs typeface="Arial" pitchFamily="34" charset="0"/>
            </a:endParaRPr>
          </a:p>
          <a:p>
            <a:pPr marL="1057081" lvl="3" indent="-142875" defTabSz="895350">
              <a:buSzPct val="120000"/>
              <a:buFontTx/>
              <a:buChar char="•"/>
            </a:pPr>
            <a:r>
              <a:rPr lang="en-US" altLang="ko-KR" sz="1200" b="0" i="1" dirty="0" smtClean="0">
                <a:latin typeface="Arial" pitchFamily="34" charset="0"/>
                <a:ea typeface="굴림" pitchFamily="50" charset="-127"/>
                <a:cs typeface="Arial" pitchFamily="34" charset="0"/>
              </a:rPr>
              <a:t>Regularly review and update the plan</a:t>
            </a:r>
          </a:p>
          <a:p>
            <a:pPr marL="1057081" lvl="3" indent="-142875" defTabSz="895350">
              <a:buSzPct val="120000"/>
              <a:buFontTx/>
              <a:buChar char="•"/>
            </a:pPr>
            <a:endParaRPr lang="en-US" altLang="ko-KR" sz="1200" b="0" i="1" dirty="0" smtClean="0">
              <a:latin typeface="Arial" pitchFamily="34" charset="0"/>
              <a:ea typeface="굴림" pitchFamily="50" charset="-127"/>
              <a:cs typeface="Arial" pitchFamily="34" charset="0"/>
            </a:endParaRPr>
          </a:p>
          <a:p>
            <a:pPr marL="1057081" lvl="3" indent="-142875" defTabSz="895350">
              <a:buSzPct val="120000"/>
              <a:buFontTx/>
              <a:buChar char="•"/>
            </a:pPr>
            <a:r>
              <a:rPr lang="en-US" altLang="ko-KR" sz="1200" b="0" i="1" dirty="0" smtClean="0">
                <a:latin typeface="Arial" pitchFamily="34" charset="0"/>
                <a:ea typeface="굴림" pitchFamily="50" charset="-127"/>
                <a:cs typeface="Arial" pitchFamily="34" charset="0"/>
              </a:rPr>
              <a:t>Submit a copy of its DM plan to the District Authority</a:t>
            </a:r>
          </a:p>
          <a:p>
            <a:pPr marL="144463" lvl="1" indent="-142875" defTabSz="895350">
              <a:buSzPct val="120000"/>
              <a:buFontTx/>
              <a:buChar char="•"/>
            </a:pPr>
            <a:endParaRPr lang="en-US" altLang="ko-KR" sz="1200" i="1" dirty="0" smtClean="0">
              <a:latin typeface="Arial" pitchFamily="34" charset="0"/>
              <a:ea typeface="굴림" pitchFamily="50" charset="-127"/>
              <a:cs typeface="Arial" pitchFamily="34" charset="0"/>
            </a:endParaRPr>
          </a:p>
          <a:p>
            <a:pPr marL="144463" lvl="1" indent="-142875" defTabSz="895350">
              <a:buSzPct val="120000"/>
              <a:buFontTx/>
              <a:buChar char="•"/>
            </a:pPr>
            <a:r>
              <a:rPr lang="en-US" altLang="ko-KR" sz="1200" b="1" i="1" dirty="0" smtClean="0">
                <a:latin typeface="Arial" pitchFamily="34" charset="0"/>
                <a:ea typeface="굴림" pitchFamily="50" charset="-127"/>
                <a:cs typeface="Arial" pitchFamily="34" charset="0"/>
              </a:rPr>
              <a:t>Section 33</a:t>
            </a:r>
          </a:p>
          <a:p>
            <a:pPr marL="599979" lvl="2" indent="-142875" defTabSz="895350">
              <a:buSzPct val="120000"/>
              <a:buFontTx/>
              <a:buChar char="•"/>
            </a:pPr>
            <a:r>
              <a:rPr lang="en-US" altLang="ko-KR" sz="1200" i="1" dirty="0" smtClean="0">
                <a:latin typeface="Arial" pitchFamily="34" charset="0"/>
                <a:ea typeface="굴림" pitchFamily="50" charset="-127"/>
                <a:cs typeface="Arial" pitchFamily="34" charset="0"/>
              </a:rPr>
              <a:t>District Authority may order any dept./officer to take measures of prevention or mitigation, or response to disaster, and such dept./officer shall be bound to carry out such order.</a:t>
            </a:r>
          </a:p>
        </p:txBody>
      </p:sp>
      <p:sp>
        <p:nvSpPr>
          <p:cNvPr id="57" name="Line 5"/>
          <p:cNvSpPr>
            <a:spLocks noChangeShapeType="1"/>
          </p:cNvSpPr>
          <p:nvPr/>
        </p:nvSpPr>
        <p:spPr bwMode="auto">
          <a:xfrm>
            <a:off x="539408" y="4352556"/>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11088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7" name="Rectangle 6"/>
          <p:cNvSpPr>
            <a:spLocks noChangeArrowheads="1"/>
          </p:cNvSpPr>
          <p:nvPr/>
        </p:nvSpPr>
        <p:spPr bwMode="auto">
          <a:xfrm>
            <a:off x="529350" y="863126"/>
            <a:ext cx="5439473" cy="215444"/>
          </a:xfrm>
          <a:prstGeom prst="rect">
            <a:avLst/>
          </a:prstGeom>
          <a:noFill/>
          <a:ln w="9525">
            <a:noFill/>
            <a:miter lim="800000"/>
            <a:headEnd/>
            <a:tailEnd/>
          </a:ln>
        </p:spPr>
        <p:txBody>
          <a:bodyPr wrap="square" lIns="0" tIns="0" rIns="0" bIns="0" anchor="b">
            <a:spAutoFit/>
          </a:bodyPr>
          <a:lstStyle/>
          <a:p>
            <a:pPr defTabSz="895350">
              <a:buSzPct val="120000"/>
            </a:pPr>
            <a:r>
              <a:rPr lang="en-US" altLang="ko-KR" sz="1400" b="1" i="1" dirty="0" smtClean="0">
                <a:latin typeface="Arial" pitchFamily="34" charset="0"/>
                <a:ea typeface="굴림" pitchFamily="50" charset="-127"/>
                <a:cs typeface="Arial" pitchFamily="34" charset="0"/>
              </a:rPr>
              <a:t>Chapter IV of the DM Act-2005</a:t>
            </a:r>
            <a:endParaRPr lang="en-US" altLang="ko-KR" sz="1400" b="1" i="1" baseline="30000" dirty="0">
              <a:latin typeface="Arial" pitchFamily="34" charset="0"/>
              <a:ea typeface="굴림" pitchFamily="50" charset="-127"/>
              <a:cs typeface="Arial" pitchFamily="34" charset="0"/>
            </a:endParaRPr>
          </a:p>
        </p:txBody>
      </p:sp>
      <p:sp>
        <p:nvSpPr>
          <p:cNvPr id="11" name="McK Footnote"/>
          <p:cNvSpPr>
            <a:spLocks noChangeArrowheads="1"/>
          </p:cNvSpPr>
          <p:nvPr>
            <p:custDataLst>
              <p:tags r:id="rId3"/>
            </p:custDataLst>
          </p:nvPr>
        </p:nvSpPr>
        <p:spPr bwMode="auto">
          <a:xfrm>
            <a:off x="38877" y="4854773"/>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DM Act 2005; </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77156"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NGOs and Private sector</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1132165"/>
            <a:ext cx="7928849" cy="1477328"/>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pPr>
            <a:r>
              <a:rPr lang="en-US" altLang="ko-KR" sz="1200" b="1" i="1" dirty="0" smtClean="0">
                <a:latin typeface="Arial" pitchFamily="34" charset="0"/>
                <a:ea typeface="굴림" pitchFamily="50" charset="-127"/>
                <a:cs typeface="Arial" pitchFamily="34" charset="0"/>
              </a:rPr>
              <a:t>Clause 24 (g, h and j)</a:t>
            </a:r>
          </a:p>
          <a:p>
            <a:pPr marL="599979" lvl="2" indent="-142875" defTabSz="895350">
              <a:buSzPct val="120000"/>
              <a:buFontTx/>
              <a:buChar char="•"/>
            </a:pPr>
            <a:r>
              <a:rPr lang="en-US" altLang="ko-KR" sz="1200" i="1" dirty="0" smtClean="0">
                <a:latin typeface="Arial" pitchFamily="34" charset="0"/>
                <a:ea typeface="굴림" pitchFamily="50" charset="-127"/>
                <a:cs typeface="Arial" pitchFamily="34" charset="0"/>
              </a:rPr>
              <a:t>empowers SEC and DDMAs to seek services / expertise from NGOs and private sectors to be used during disasters or threatening disaster situations:</a:t>
            </a:r>
          </a:p>
          <a:p>
            <a:pPr marL="599979" lvl="2" indent="-142875" defTabSz="895350">
              <a:buSzPct val="120000"/>
              <a:buFontTx/>
              <a:buChar char="•"/>
            </a:pPr>
            <a:endParaRPr lang="en-US" altLang="ko-KR" sz="1200" i="1" dirty="0" smtClean="0">
              <a:latin typeface="Arial" pitchFamily="34" charset="0"/>
              <a:ea typeface="굴림" pitchFamily="50" charset="-127"/>
              <a:cs typeface="Arial" pitchFamily="34" charset="0"/>
            </a:endParaRPr>
          </a:p>
          <a:p>
            <a:pPr marL="599979" lvl="2" indent="-142875" defTabSz="895350">
              <a:buSzPct val="120000"/>
              <a:buFontTx/>
              <a:buChar char="•"/>
            </a:pPr>
            <a:endParaRPr lang="en-US" altLang="ko-KR" sz="1200" i="1" dirty="0" smtClean="0">
              <a:latin typeface="Arial" pitchFamily="34" charset="0"/>
              <a:ea typeface="굴림" pitchFamily="50" charset="-127"/>
              <a:cs typeface="Arial" pitchFamily="34" charset="0"/>
            </a:endParaRPr>
          </a:p>
          <a:p>
            <a:pPr marL="142779" lvl="1" indent="-142875" defTabSz="895350">
              <a:buSzPct val="120000"/>
              <a:buFontTx/>
              <a:buChar char="•"/>
            </a:pPr>
            <a:r>
              <a:rPr lang="en-US" altLang="ko-KR" sz="1200" b="1" i="1" dirty="0" smtClean="0">
                <a:latin typeface="Arial" pitchFamily="34" charset="0"/>
                <a:ea typeface="굴림" pitchFamily="50" charset="-127"/>
                <a:cs typeface="Arial" pitchFamily="34" charset="0"/>
              </a:rPr>
              <a:t>Clause 34 (</a:t>
            </a:r>
            <a:r>
              <a:rPr lang="en-US" altLang="ko-KR" sz="1200" b="1" i="1" dirty="0" err="1" smtClean="0">
                <a:latin typeface="Arial" pitchFamily="34" charset="0"/>
                <a:ea typeface="굴림" pitchFamily="50" charset="-127"/>
                <a:cs typeface="Arial" pitchFamily="34" charset="0"/>
              </a:rPr>
              <a:t>i</a:t>
            </a:r>
            <a:r>
              <a:rPr lang="en-US" altLang="ko-KR" sz="1200" b="1" i="1" dirty="0" smtClean="0">
                <a:latin typeface="Arial" pitchFamily="34" charset="0"/>
                <a:ea typeface="굴림" pitchFamily="50" charset="-127"/>
                <a:cs typeface="Arial" pitchFamily="34" charset="0"/>
              </a:rPr>
              <a:t>)</a:t>
            </a:r>
          </a:p>
          <a:p>
            <a:pPr marL="599979" lvl="2" indent="-142875" defTabSz="895350">
              <a:buSzPct val="120000"/>
              <a:buFontTx/>
              <a:buChar char="•"/>
            </a:pPr>
            <a:r>
              <a:rPr lang="en-US" altLang="ko-KR" sz="1200" i="1" dirty="0" smtClean="0">
                <a:latin typeface="Arial" pitchFamily="34" charset="0"/>
                <a:ea typeface="굴림" pitchFamily="50" charset="-127"/>
                <a:cs typeface="Arial" pitchFamily="34" charset="0"/>
              </a:rPr>
              <a:t>District authority may</a:t>
            </a:r>
          </a:p>
          <a:p>
            <a:pPr marL="1057179" lvl="3" indent="-142875" defTabSz="895350">
              <a:buSzPct val="120000"/>
              <a:buFontTx/>
              <a:buChar char="•"/>
            </a:pPr>
            <a:r>
              <a:rPr lang="en-US" altLang="ko-KR" sz="1200" i="1" dirty="0" smtClean="0">
                <a:latin typeface="Arial" pitchFamily="34" charset="0"/>
                <a:ea typeface="굴림" pitchFamily="50" charset="-127"/>
                <a:cs typeface="Arial" pitchFamily="34" charset="0"/>
              </a:rPr>
              <a:t>require experts and consultants in the relevant fields to advise and assist as it may deem necessary</a:t>
            </a:r>
          </a:p>
        </p:txBody>
      </p:sp>
      <p:sp>
        <p:nvSpPr>
          <p:cNvPr id="57" name="Line 5"/>
          <p:cNvSpPr>
            <a:spLocks noChangeShapeType="1"/>
          </p:cNvSpPr>
          <p:nvPr/>
        </p:nvSpPr>
        <p:spPr bwMode="auto">
          <a:xfrm>
            <a:off x="539408" y="4352556"/>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1108850"/>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7" name="Rectangle 6"/>
          <p:cNvSpPr>
            <a:spLocks noChangeArrowheads="1"/>
          </p:cNvSpPr>
          <p:nvPr/>
        </p:nvSpPr>
        <p:spPr bwMode="auto">
          <a:xfrm>
            <a:off x="529350" y="863126"/>
            <a:ext cx="5439473" cy="215444"/>
          </a:xfrm>
          <a:prstGeom prst="rect">
            <a:avLst/>
          </a:prstGeom>
          <a:noFill/>
          <a:ln w="9525">
            <a:noFill/>
            <a:miter lim="800000"/>
            <a:headEnd/>
            <a:tailEnd/>
          </a:ln>
        </p:spPr>
        <p:txBody>
          <a:bodyPr wrap="square" lIns="0" tIns="0" rIns="0" bIns="0" anchor="b">
            <a:spAutoFit/>
          </a:bodyPr>
          <a:lstStyle/>
          <a:p>
            <a:pPr defTabSz="895350">
              <a:buSzPct val="120000"/>
            </a:pPr>
            <a:r>
              <a:rPr lang="en-US" altLang="ko-KR" sz="1400" b="1" i="1" dirty="0" smtClean="0">
                <a:latin typeface="Arial" pitchFamily="34" charset="0"/>
                <a:ea typeface="굴림" pitchFamily="50" charset="-127"/>
                <a:cs typeface="Arial" pitchFamily="34" charset="0"/>
              </a:rPr>
              <a:t>Chapter IV of the DM Act-2005</a:t>
            </a:r>
            <a:endParaRPr lang="en-US" altLang="ko-KR" sz="1400" b="1" i="1" baseline="30000" dirty="0">
              <a:latin typeface="Arial" pitchFamily="34" charset="0"/>
              <a:ea typeface="굴림" pitchFamily="50" charset="-127"/>
              <a:cs typeface="Arial" pitchFamily="34" charset="0"/>
            </a:endParaRPr>
          </a:p>
        </p:txBody>
      </p:sp>
      <p:sp>
        <p:nvSpPr>
          <p:cNvPr id="11" name="McK Footnote"/>
          <p:cNvSpPr>
            <a:spLocks noChangeArrowheads="1"/>
          </p:cNvSpPr>
          <p:nvPr>
            <p:custDataLst>
              <p:tags r:id="rId3"/>
            </p:custDataLst>
          </p:nvPr>
        </p:nvSpPr>
        <p:spPr bwMode="auto">
          <a:xfrm>
            <a:off x="38877" y="4854773"/>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DM Act 2005; </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20" y="1216"/>
          <a:ext cx="1619" cy="1214"/>
        </p:xfrm>
        <a:graphic>
          <a:graphicData uri="http://schemas.openxmlformats.org/presentationml/2006/ole">
            <p:oleObj spid="_x0000_s176132" name="think-cell Slide" r:id="rId6" imgW="360" imgH="360" progId="">
              <p:embed/>
            </p:oleObj>
          </a:graphicData>
        </a:graphic>
      </p:graphicFrame>
      <p:sp>
        <p:nvSpPr>
          <p:cNvPr id="512030" name="Rectangle 30"/>
          <p:cNvSpPr>
            <a:spLocks noGrp="1" noChangeArrowheads="1"/>
          </p:cNvSpPr>
          <p:nvPr>
            <p:ph type="title"/>
          </p:nvPr>
        </p:nvSpPr>
        <p:spPr>
          <a:xfrm>
            <a:off x="186285" y="276978"/>
            <a:ext cx="8957716" cy="223745"/>
          </a:xfrm>
        </p:spPr>
        <p:txBody>
          <a:bodyPr>
            <a:noAutofit/>
          </a:bodyPr>
          <a:lstStyle/>
          <a:p>
            <a:pPr lvl="0" algn="l" defTabSz="911225">
              <a:defRPr/>
            </a:pPr>
            <a:r>
              <a:rPr lang="en-AU" sz="2000" b="1" i="1" dirty="0" smtClean="0">
                <a:latin typeface="Arial" pitchFamily="34" charset="0"/>
                <a:cs typeface="Arial" pitchFamily="34" charset="0"/>
              </a:rPr>
              <a:t>National Disaster Management Plan, 2016</a:t>
            </a:r>
            <a:endParaRPr lang="en-US" sz="2000" b="1" i="1" dirty="0">
              <a:latin typeface="Arial" pitchFamily="34" charset="0"/>
              <a:cs typeface="Arial" pitchFamily="34" charset="0"/>
            </a:endParaRPr>
          </a:p>
        </p:txBody>
      </p:sp>
      <p:sp>
        <p:nvSpPr>
          <p:cNvPr id="46" name="Rectangle 7"/>
          <p:cNvSpPr>
            <a:spLocks noChangeArrowheads="1"/>
          </p:cNvSpPr>
          <p:nvPr/>
        </p:nvSpPr>
        <p:spPr bwMode="auto">
          <a:xfrm>
            <a:off x="529351" y="1388760"/>
            <a:ext cx="8174652" cy="1938992"/>
          </a:xfrm>
          <a:prstGeom prst="rect">
            <a:avLst/>
          </a:prstGeom>
          <a:noFill/>
          <a:ln w="9525">
            <a:noFill/>
            <a:miter lim="800000"/>
            <a:headEnd/>
            <a:tailEnd/>
          </a:ln>
        </p:spPr>
        <p:txBody>
          <a:bodyPr wrap="square" lIns="0" tIns="0" rIns="0" bIns="0">
            <a:spAutoFit/>
          </a:bodyPr>
          <a:lstStyle/>
          <a:p>
            <a:pPr marL="144463" lvl="1" indent="-142875" defTabSz="895350">
              <a:buSzPct val="120000"/>
              <a:buFontTx/>
              <a:buChar char="•"/>
            </a:pPr>
            <a:r>
              <a:rPr lang="en-US" altLang="ko-KR" sz="1400" b="1" i="1" dirty="0" smtClean="0">
                <a:latin typeface="Arial" pitchFamily="34" charset="0"/>
                <a:ea typeface="굴림" pitchFamily="50" charset="-127"/>
                <a:cs typeface="Arial" pitchFamily="34" charset="0"/>
              </a:rPr>
              <a:t>Section 1.11</a:t>
            </a:r>
          </a:p>
          <a:p>
            <a:pPr marL="599979" lvl="2" indent="-142875" defTabSz="895350">
              <a:buSzPct val="120000"/>
              <a:buFontTx/>
              <a:buChar char="•"/>
            </a:pPr>
            <a:r>
              <a:rPr lang="en-US" altLang="ko-KR" sz="1400" b="1" i="1" dirty="0" smtClean="0">
                <a:latin typeface="Arial" pitchFamily="34" charset="0"/>
                <a:ea typeface="굴림" pitchFamily="50" charset="-127"/>
                <a:cs typeface="Arial" pitchFamily="34" charset="0"/>
              </a:rPr>
              <a:t>Local authorities </a:t>
            </a:r>
            <a:r>
              <a:rPr lang="en-US" altLang="ko-KR" sz="1400" i="1" dirty="0" smtClean="0">
                <a:latin typeface="Arial" pitchFamily="34" charset="0"/>
                <a:ea typeface="굴림" pitchFamily="50" charset="-127"/>
                <a:cs typeface="Arial" pitchFamily="34" charset="0"/>
              </a:rPr>
              <a:t>(PRIs, Municipal Corporations, Municipalities, District and Cantonment Boards and Town Planning Authorities) </a:t>
            </a:r>
            <a:r>
              <a:rPr lang="en-US" altLang="ko-KR" sz="1400" b="1" i="1" dirty="0" smtClean="0">
                <a:latin typeface="Arial" pitchFamily="34" charset="0"/>
                <a:ea typeface="굴림" pitchFamily="50" charset="-127"/>
                <a:cs typeface="Arial" pitchFamily="34" charset="0"/>
              </a:rPr>
              <a:t>will prepare DM Plans </a:t>
            </a:r>
            <a:r>
              <a:rPr lang="en-US" altLang="ko-KR" sz="1400" i="1" dirty="0" smtClean="0">
                <a:latin typeface="Arial" pitchFamily="34" charset="0"/>
                <a:ea typeface="굴림" pitchFamily="50" charset="-127"/>
                <a:cs typeface="Arial" pitchFamily="34" charset="0"/>
              </a:rPr>
              <a:t>in consonance with the Guidelines of NDMA, SDMAs and DDMAs and will ensure capacity building of their officers and employees for managing disasters, carry out relief, rehabilitation and reconstruction activities in the affected areas.</a:t>
            </a:r>
          </a:p>
          <a:p>
            <a:pPr marL="142779" lvl="1" indent="-142875" defTabSz="895350">
              <a:buSzPct val="120000"/>
              <a:buFontTx/>
              <a:buChar char="•"/>
            </a:pPr>
            <a:endParaRPr lang="en-US" altLang="ko-KR" sz="1400" i="1" dirty="0" smtClean="0">
              <a:latin typeface="Arial" pitchFamily="34" charset="0"/>
              <a:ea typeface="굴림" pitchFamily="50" charset="-127"/>
              <a:cs typeface="Arial" pitchFamily="34" charset="0"/>
            </a:endParaRPr>
          </a:p>
          <a:p>
            <a:pPr marL="142779" lvl="1" indent="-142875" defTabSz="895350">
              <a:buSzPct val="120000"/>
              <a:buFontTx/>
              <a:buChar char="•"/>
            </a:pPr>
            <a:endParaRPr lang="en-US" altLang="ko-KR" sz="1400" i="1" dirty="0" smtClean="0">
              <a:latin typeface="Arial" pitchFamily="34" charset="0"/>
              <a:ea typeface="굴림" pitchFamily="50" charset="-127"/>
              <a:cs typeface="Arial" pitchFamily="34" charset="0"/>
            </a:endParaRPr>
          </a:p>
          <a:p>
            <a:pPr marL="599979" lvl="2" indent="-142875" defTabSz="895350">
              <a:buSzPct val="120000"/>
              <a:buFontTx/>
              <a:buChar char="•"/>
            </a:pPr>
            <a:endParaRPr lang="en-US" altLang="ko-KR" sz="1400" i="1" dirty="0" smtClean="0">
              <a:latin typeface="Arial" pitchFamily="34" charset="0"/>
              <a:ea typeface="굴림" pitchFamily="50" charset="-127"/>
              <a:cs typeface="Arial" pitchFamily="34" charset="0"/>
            </a:endParaRPr>
          </a:p>
        </p:txBody>
      </p:sp>
      <p:sp>
        <p:nvSpPr>
          <p:cNvPr id="57" name="Line 5"/>
          <p:cNvSpPr>
            <a:spLocks noChangeShapeType="1"/>
          </p:cNvSpPr>
          <p:nvPr/>
        </p:nvSpPr>
        <p:spPr bwMode="auto">
          <a:xfrm>
            <a:off x="539408" y="4379385"/>
            <a:ext cx="7895102" cy="1215"/>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6" name="Line 5"/>
          <p:cNvSpPr>
            <a:spLocks noChangeShapeType="1"/>
          </p:cNvSpPr>
          <p:nvPr/>
        </p:nvSpPr>
        <p:spPr bwMode="auto">
          <a:xfrm>
            <a:off x="529350" y="1365445"/>
            <a:ext cx="7893465" cy="0"/>
          </a:xfrm>
          <a:prstGeom prst="line">
            <a:avLst/>
          </a:prstGeom>
          <a:noFill/>
          <a:ln w="9525">
            <a:solidFill>
              <a:schemeClr val="tx1"/>
            </a:solidFill>
            <a:round/>
            <a:headEnd/>
            <a:tailEnd/>
          </a:ln>
        </p:spPr>
        <p:txBody>
          <a:bodyPr wrap="none" anchor="ctr"/>
          <a:lstStyle/>
          <a:p>
            <a:endParaRPr lang="en-US" i="1">
              <a:latin typeface="Arial" pitchFamily="34" charset="0"/>
              <a:cs typeface="Arial" pitchFamily="34" charset="0"/>
            </a:endParaRPr>
          </a:p>
        </p:txBody>
      </p:sp>
      <p:sp>
        <p:nvSpPr>
          <p:cNvPr id="11" name="McK Footnote"/>
          <p:cNvSpPr>
            <a:spLocks noChangeArrowheads="1"/>
          </p:cNvSpPr>
          <p:nvPr>
            <p:custDataLst>
              <p:tags r:id="rId3"/>
            </p:custDataLst>
          </p:nvPr>
        </p:nvSpPr>
        <p:spPr bwMode="auto">
          <a:xfrm>
            <a:off x="38877" y="4781550"/>
            <a:ext cx="9058148" cy="307777"/>
          </a:xfrm>
          <a:prstGeom prst="rect">
            <a:avLst/>
          </a:prstGeom>
          <a:noFill/>
          <a:ln w="9525" algn="ctr">
            <a:noFill/>
            <a:miter lim="800000"/>
            <a:headEnd/>
            <a:tailEnd/>
          </a:ln>
        </p:spPr>
        <p:txBody>
          <a:bodyPr wrap="square" lIns="0" tIns="0" rIns="0" bIns="0" anchor="b">
            <a:spAutoFit/>
          </a:bodyPr>
          <a:lstStyle/>
          <a:p>
            <a:pPr marL="519113" indent="-519113"/>
            <a:r>
              <a:rPr lang="en-US" sz="1000" b="1" i="1" dirty="0" smtClean="0">
                <a:latin typeface="Arial" pitchFamily="34" charset="0"/>
                <a:cs typeface="Arial" pitchFamily="34" charset="0"/>
              </a:rPr>
              <a:t> </a:t>
            </a:r>
          </a:p>
          <a:p>
            <a:pPr marL="465138" indent="-465138"/>
            <a:r>
              <a:rPr lang="de-DE" sz="1000" b="1" i="1" dirty="0" smtClean="0">
                <a:solidFill>
                  <a:srgbClr val="000000"/>
                </a:solidFill>
                <a:latin typeface="Arial" pitchFamily="34" charset="0"/>
                <a:cs typeface="Arial" pitchFamily="34" charset="0"/>
              </a:rPr>
              <a:t>Source:  DM Act 2005</a:t>
            </a:r>
            <a:endParaRPr lang="de-DE" sz="10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036538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xml><?xml version="1.0" encoding="utf-8"?>
<p:tagLst xmlns:a="http://schemas.openxmlformats.org/drawingml/2006/main" xmlns:r="http://schemas.openxmlformats.org/officeDocument/2006/relationships" xmlns:p="http://schemas.openxmlformats.org/presentationml/2006/main">
  <p:tag name="NAME" val="SingleBoatText"/>
</p:tagLst>
</file>

<file path=ppt/tags/tag4.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xml><?xml version="1.0" encoding="utf-8"?>
<p:tagLst xmlns:a="http://schemas.openxmlformats.org/drawingml/2006/main" xmlns:r="http://schemas.openxmlformats.org/officeDocument/2006/relationships" xmlns:p="http://schemas.openxmlformats.org/presentationml/2006/main">
  <p:tag name="NAME" val="SingleBoatText"/>
</p:tagLst>
</file>

<file path=ppt/tags/tag42.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xml><?xml version="1.0" encoding="utf-8"?>
<p:tagLst xmlns:a="http://schemas.openxmlformats.org/drawingml/2006/main" xmlns:r="http://schemas.openxmlformats.org/officeDocument/2006/relationships" xmlns:p="http://schemas.openxmlformats.org/presentationml/2006/main">
  <p:tag name="NAME" val="SingleBoatText"/>
</p:tagLst>
</file>

<file path=ppt/tags/tag44.xml><?xml version="1.0" encoding="utf-8"?>
<p:tagLst xmlns:a="http://schemas.openxmlformats.org/drawingml/2006/main" xmlns:r="http://schemas.openxmlformats.org/officeDocument/2006/relationships" xmlns:p="http://schemas.openxmlformats.org/presentationml/2006/main">
  <p:tag name="NAME" val="SingleBoatShape"/>
</p:tagLst>
</file>

<file path=ppt/tags/tag45.xml><?xml version="1.0" encoding="utf-8"?>
<p:tagLst xmlns:a="http://schemas.openxmlformats.org/drawingml/2006/main" xmlns:r="http://schemas.openxmlformats.org/officeDocument/2006/relationships" xmlns:p="http://schemas.openxmlformats.org/presentationml/2006/main">
  <p:tag name="NAME" val="SingleBoatText"/>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2.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3.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4.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5.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6.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7.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8.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59.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6.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60.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62.xml><?xml version="1.0" encoding="utf-8"?>
<p:tagLst xmlns:a="http://schemas.openxmlformats.org/drawingml/2006/main" xmlns:r="http://schemas.openxmlformats.org/officeDocument/2006/relationships" xmlns:p="http://schemas.openxmlformats.org/presentationml/2006/main">
  <p:tag name="NAME" val="SingleBoatShape"/>
</p:tagLst>
</file>

<file path=ppt/tags/tag63.xml><?xml version="1.0" encoding="utf-8"?>
<p:tagLst xmlns:a="http://schemas.openxmlformats.org/drawingml/2006/main" xmlns:r="http://schemas.openxmlformats.org/officeDocument/2006/relationships" xmlns:p="http://schemas.openxmlformats.org/presentationml/2006/main">
  <p:tag name="NAME" val="SingleBoatShap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LTOP" val=" 511.75"/>
  <p:tag name="LLEFT" val=" 10.75"/>
  <p:tag name="RESIZE" val="Yes"/>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4941</Words>
  <Application>Microsoft Office PowerPoint</Application>
  <PresentationFormat>On-screen Show (16:9)</PresentationFormat>
  <Paragraphs>897</Paragraphs>
  <Slides>59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think-cell Slide</vt:lpstr>
      <vt:lpstr>Making of District Disaster Management Plans  A process outline</vt:lpstr>
      <vt:lpstr>Slide 2</vt:lpstr>
      <vt:lpstr>Slide 3</vt:lpstr>
      <vt:lpstr>Disaster</vt:lpstr>
      <vt:lpstr>The institutional framework for preparation of DDMPs has been set up under the DM Act 2005</vt:lpstr>
      <vt:lpstr>District Disaster Management Authority (DDMA)</vt:lpstr>
      <vt:lpstr>Role of departments</vt:lpstr>
      <vt:lpstr>NGOs and Private sector</vt:lpstr>
      <vt:lpstr>National Disaster Management Plan, 2016</vt:lpstr>
      <vt:lpstr>Offences and Penalties</vt:lpstr>
      <vt:lpstr>Slide 11</vt:lpstr>
      <vt:lpstr>Rationale for development of DDMPs</vt:lpstr>
      <vt:lpstr>Slide 13</vt:lpstr>
      <vt:lpstr>Conceptualization of model DDMP development</vt:lpstr>
      <vt:lpstr>Six step approach to DDMP development in India</vt:lpstr>
      <vt:lpstr>Principles observed in DDMP development</vt:lpstr>
      <vt:lpstr>Strategic policy framework for DDMP development</vt:lpstr>
      <vt:lpstr>Model DDMP development</vt:lpstr>
      <vt:lpstr>Key features of Madhubani model DDMP</vt:lpstr>
      <vt:lpstr>Timeline of Madhubani DDMP development</vt:lpstr>
      <vt:lpstr>Way ahead from Madhubani model plan</vt:lpstr>
      <vt:lpstr>Slide 22</vt:lpstr>
      <vt:lpstr>Replication of Madhubani DDMP model in Bihar and other states</vt:lpstr>
      <vt:lpstr>Highlights of scale-up with respect to Madhubani model DDMP</vt:lpstr>
      <vt:lpstr>Slide 25</vt:lpstr>
      <vt:lpstr>Contents of DDMP: Volume-1: DRR Plan (Green Book)</vt:lpstr>
      <vt:lpstr>Contents of DDMP: Volume-1: DRR Plan (Green Book)</vt:lpstr>
      <vt:lpstr>Contents of DDMP: Volume-2: Response Plan (Red Book)</vt:lpstr>
      <vt:lpstr>Slide 29</vt:lpstr>
      <vt:lpstr>Approach and stages</vt:lpstr>
      <vt:lpstr>Process management by BSDMA</vt:lpstr>
      <vt:lpstr>Slide 32</vt:lpstr>
      <vt:lpstr>Slide 33</vt:lpstr>
      <vt:lpstr>Slide 34</vt:lpstr>
      <vt:lpstr>Slide 35</vt:lpstr>
      <vt:lpstr>Approach and Methodology</vt:lpstr>
      <vt:lpstr>Example of process followed in Nawada district</vt:lpstr>
      <vt:lpstr>Inputs from stakeholders’ consultations</vt:lpstr>
      <vt:lpstr>HRVCA process</vt:lpstr>
      <vt:lpstr>SAMASTIPUR DISTRICT Block: Singhia, G.P. – Kundal-2, Village – Nimi</vt:lpstr>
      <vt:lpstr>HRVCA map of village – Nimi</vt:lpstr>
      <vt:lpstr>SAMASTIPUR DISTRICT Block: Hasanpur, G.P. – Bhatwan, Village – Sirsia</vt:lpstr>
      <vt:lpstr>HRVCA map of village – Sirsia</vt:lpstr>
      <vt:lpstr>SAMASTIPUR DISTRICT Block: Kalyanpur, G.P. – Kalaunjar, Village – Gangaura</vt:lpstr>
      <vt:lpstr>Slide 45</vt:lpstr>
      <vt:lpstr>DARBHANGA DISTRICT Block: Tardih, G.P. – Thengha, Village – Thengha</vt:lpstr>
      <vt:lpstr>DARBHANGA DISTRICT Block: Tardih, G.P. – Thengha, Village – Thengha</vt:lpstr>
      <vt:lpstr>MADHUBANI DISTRICT Block: Madhepur, G.P. – Tardiha, Village – Aathvigha Mushahari (Tola)</vt:lpstr>
      <vt:lpstr>MADHUBANI DISTRICT Block: Madhepur, G.P. – Mahasingh Hasouli, Village – Behera</vt:lpstr>
      <vt:lpstr>MADHUBANI DISTRICT Block: Madhepur, G.P. – Tardiha, Village – Aathvigha Mushahari (Tola)</vt:lpstr>
      <vt:lpstr>MADHUBANI DISTRICT Block: Madhepur, G.P. – Mahasingh Hasouli, Village – Behera</vt:lpstr>
      <vt:lpstr>Key learning</vt:lpstr>
      <vt:lpstr>Environment and CCA</vt:lpstr>
      <vt:lpstr>Challenges faced by agencies engaged in making of DDMPs</vt:lpstr>
      <vt:lpstr>Slide 55</vt:lpstr>
      <vt:lpstr>GIS is one of the widely used technologies for disaster mitigation plans</vt:lpstr>
      <vt:lpstr>New age technology trends useful for Disaster Mitigation</vt:lpstr>
      <vt:lpstr>Crowd Sourcing as technique for low cost data gathering</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District Disaster Management Plans  Approach and Methodology</dc:title>
  <dc:creator>Raman</dc:creator>
  <cp:lastModifiedBy>Murali</cp:lastModifiedBy>
  <cp:revision>174</cp:revision>
  <dcterms:created xsi:type="dcterms:W3CDTF">2016-07-04T16:45:25Z</dcterms:created>
  <dcterms:modified xsi:type="dcterms:W3CDTF">2019-04-29T08:08:04Z</dcterms:modified>
</cp:coreProperties>
</file>